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  <p:sldMasterId id="2147483696" r:id="rId2"/>
  </p:sldMasterIdLst>
  <p:notesMasterIdLst>
    <p:notesMasterId r:id="rId25"/>
  </p:notesMasterIdLst>
  <p:sldIdLst>
    <p:sldId id="259" r:id="rId3"/>
    <p:sldId id="267" r:id="rId4"/>
    <p:sldId id="310" r:id="rId5"/>
    <p:sldId id="289" r:id="rId6"/>
    <p:sldId id="298" r:id="rId7"/>
    <p:sldId id="299" r:id="rId8"/>
    <p:sldId id="306" r:id="rId9"/>
    <p:sldId id="300" r:id="rId10"/>
    <p:sldId id="307" r:id="rId11"/>
    <p:sldId id="291" r:id="rId12"/>
    <p:sldId id="292" r:id="rId13"/>
    <p:sldId id="302" r:id="rId14"/>
    <p:sldId id="293" r:id="rId15"/>
    <p:sldId id="309" r:id="rId16"/>
    <p:sldId id="294" r:id="rId17"/>
    <p:sldId id="297" r:id="rId18"/>
    <p:sldId id="296" r:id="rId19"/>
    <p:sldId id="295" r:id="rId20"/>
    <p:sldId id="303" r:id="rId21"/>
    <p:sldId id="304" r:id="rId22"/>
    <p:sldId id="305" r:id="rId23"/>
    <p:sldId id="288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8" userDrawn="1">
          <p15:clr>
            <a:srgbClr val="A4A3A4"/>
          </p15:clr>
        </p15:guide>
        <p15:guide id="2" pos="2608" userDrawn="1">
          <p15:clr>
            <a:srgbClr val="A4A3A4"/>
          </p15:clr>
        </p15:guide>
        <p15:guide id="3" pos="2767" userDrawn="1">
          <p15:clr>
            <a:srgbClr val="5ACBF0"/>
          </p15:clr>
        </p15:guide>
        <p15:guide id="4" pos="5579" userDrawn="1">
          <p15:clr>
            <a:srgbClr val="5ACBF0"/>
          </p15:clr>
        </p15:guide>
        <p15:guide id="5" pos="2177" userDrawn="1">
          <p15:clr>
            <a:srgbClr val="5ACBF0"/>
          </p15:clr>
        </p15:guide>
        <p15:guide id="6" orient="horz" pos="595" userDrawn="1">
          <p15:clr>
            <a:srgbClr val="5ACBF0"/>
          </p15:clr>
        </p15:guide>
        <p15:guide id="9" orient="horz" pos="2818" userDrawn="1">
          <p15:clr>
            <a:srgbClr val="5ACBF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60AC"/>
    <a:srgbClr val="947EBC"/>
    <a:srgbClr val="D1C8E2"/>
    <a:srgbClr val="DDD6EA"/>
    <a:srgbClr val="B6A7D1"/>
    <a:srgbClr val="AB9ACA"/>
    <a:srgbClr val="5E903C"/>
    <a:srgbClr val="C3D1EB"/>
    <a:srgbClr val="C0CFEA"/>
    <a:srgbClr val="001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 autoAdjust="0"/>
  </p:normalViewPr>
  <p:slideViewPr>
    <p:cSldViewPr snapToGrid="0">
      <p:cViewPr varScale="1">
        <p:scale>
          <a:sx n="86" d="100"/>
          <a:sy n="86" d="100"/>
        </p:scale>
        <p:origin x="1157" y="53"/>
      </p:cViewPr>
      <p:guideLst>
        <p:guide orient="horz" pos="368"/>
        <p:guide pos="2608"/>
        <p:guide pos="2767"/>
        <p:guide pos="5579"/>
        <p:guide pos="2177"/>
        <p:guide orient="horz" pos="595"/>
        <p:guide orient="horz" pos="28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986DE-1579-44E5-BDF4-EB5D75A05241}" type="datetimeFigureOut">
              <a:rPr lang="pl-PL" smtClean="0"/>
              <a:t>21.02.2020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1799B-FAFF-4F49-9A3A-5C8EEE6AAB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6333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799B-FAFF-4F49-9A3A-5C8EEE6AABF5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0714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799B-FAFF-4F49-9A3A-5C8EEE6AABF5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1856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799B-FAFF-4F49-9A3A-5C8EEE6AABF5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4565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799B-FAFF-4F49-9A3A-5C8EEE6AABF5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2622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799B-FAFF-4F49-9A3A-5C8EEE6AABF5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6626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799B-FAFF-4F49-9A3A-5C8EEE6AABF5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2626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799B-FAFF-4F49-9A3A-5C8EEE6AABF5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0581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799B-FAFF-4F49-9A3A-5C8EEE6AABF5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0288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799B-FAFF-4F49-9A3A-5C8EEE6AABF5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0024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799B-FAFF-4F49-9A3A-5C8EEE6AABF5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1607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799B-FAFF-4F49-9A3A-5C8EEE6AABF5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802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799B-FAFF-4F49-9A3A-5C8EEE6AABF5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3612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799B-FAFF-4F49-9A3A-5C8EEE6AABF5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88312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799B-FAFF-4F49-9A3A-5C8EEE6AABF5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3189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799B-FAFF-4F49-9A3A-5C8EEE6AABF5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289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799B-FAFF-4F49-9A3A-5C8EEE6AABF5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9455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799B-FAFF-4F49-9A3A-5C8EEE6AABF5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3738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799B-FAFF-4F49-9A3A-5C8EEE6AABF5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8190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799B-FAFF-4F49-9A3A-5C8EEE6AABF5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8751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799B-FAFF-4F49-9A3A-5C8EEE6AABF5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7368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799B-FAFF-4F49-9A3A-5C8EEE6AABF5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2910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799B-FAFF-4F49-9A3A-5C8EEE6AABF5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0089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02AA85-64B4-430C-A6D4-D76650B79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62042DD-3B1D-4133-8D0F-DDFBEB8EA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112B1B-0E1F-4AAC-86A9-6DD61E7E0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F9AD-8FF6-4EC9-AD9E-31CA2978CBCF}" type="datetime1">
              <a:rPr lang="pl-PL" smtClean="0"/>
              <a:t>21.02.2020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B82FF0-822C-469C-8444-E3097A372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E452A9-E19D-4EF9-9FBB-E10E1958A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DE9E3-63E3-4849-8FB3-847ACB70C1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8374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7E18A2-DA41-4ED9-8CE2-5EEB54756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8EBB64A-3CAC-4030-9A46-791622CDE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08E2736-4509-464C-978D-EC5FCDD38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EC51-E9CC-4A45-8A2A-1DE0693CF5CA}" type="datetime1">
              <a:rPr lang="pl-PL" smtClean="0"/>
              <a:t>21.02.2020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26DE562-7208-458F-8346-55922DC7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B93461A-1176-4C9C-8210-65645FAE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DE9E3-63E3-4849-8FB3-847ACB70C1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8215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E7D0316-40D3-466D-A185-18F0919FC3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2DCBB2F-B9AF-4F34-B3FB-6FBB354FE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420D7D-119C-4442-AB02-2BC42CEFF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D5F8-03C9-44C2-8E7A-2B17D65477D0}" type="datetime1">
              <a:rPr lang="pl-PL" smtClean="0"/>
              <a:t>21.02.2020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EDE8BD2-AE68-48C6-BBF5-85431805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7C9D06F-1424-4A58-AEAC-E281DE0A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DE9E3-63E3-4849-8FB3-847ACB70C1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2711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904F-CA67-4FD5-88AA-14A93AFF2780}" type="datetimeFigureOut">
              <a:rPr lang="pl-PL" smtClean="0"/>
              <a:t>21.02.2020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9B22-DCF9-49FE-A9F0-98FE67B6C3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332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904F-CA67-4FD5-88AA-14A93AFF2780}" type="datetimeFigureOut">
              <a:rPr lang="pl-PL" smtClean="0"/>
              <a:t>21.02.2020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9B22-DCF9-49FE-A9F0-98FE67B6C3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654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904F-CA67-4FD5-88AA-14A93AFF2780}" type="datetimeFigureOut">
              <a:rPr lang="pl-PL" smtClean="0"/>
              <a:t>21.02.2020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9B22-DCF9-49FE-A9F0-98FE67B6C3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0105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904F-CA67-4FD5-88AA-14A93AFF2780}" type="datetimeFigureOut">
              <a:rPr lang="pl-PL" smtClean="0"/>
              <a:t>21.02.2020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9B22-DCF9-49FE-A9F0-98FE67B6C3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9818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904F-CA67-4FD5-88AA-14A93AFF2780}" type="datetimeFigureOut">
              <a:rPr lang="pl-PL" smtClean="0"/>
              <a:t>21.02.2020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9B22-DCF9-49FE-A9F0-98FE67B6C3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0585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904F-CA67-4FD5-88AA-14A93AFF2780}" type="datetimeFigureOut">
              <a:rPr lang="pl-PL" smtClean="0"/>
              <a:t>21.02.2020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9B22-DCF9-49FE-A9F0-98FE67B6C3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5913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904F-CA67-4FD5-88AA-14A93AFF2780}" type="datetimeFigureOut">
              <a:rPr lang="pl-PL" smtClean="0"/>
              <a:t>21.02.2020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9B22-DCF9-49FE-A9F0-98FE67B6C3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8276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904F-CA67-4FD5-88AA-14A93AFF2780}" type="datetimeFigureOut">
              <a:rPr lang="pl-PL" smtClean="0"/>
              <a:t>21.02.2020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9B22-DCF9-49FE-A9F0-98FE67B6C3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759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AF297C-EBAF-42F9-948A-8D9CA6BE6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9E43A79-D962-4843-9DC9-2DD3B5312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2637724-CFFA-4D3D-A7CD-AEA3AD952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4785-B933-497E-803C-7AEDBC60EF8B}" type="datetime1">
              <a:rPr lang="pl-PL" smtClean="0"/>
              <a:t>21.02.2020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4839077-9DDB-4E52-8CB2-C72FB659C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C3089D3-0735-40FB-8CE5-05D0762A0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DE9E3-63E3-4849-8FB3-847ACB70C1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9740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904F-CA67-4FD5-88AA-14A93AFF2780}" type="datetimeFigureOut">
              <a:rPr lang="pl-PL" smtClean="0"/>
              <a:t>21.02.2020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9B22-DCF9-49FE-A9F0-98FE67B6C3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682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904F-CA67-4FD5-88AA-14A93AFF2780}" type="datetimeFigureOut">
              <a:rPr lang="pl-PL" smtClean="0"/>
              <a:t>21.02.2020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9B22-DCF9-49FE-A9F0-98FE67B6C3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1796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904F-CA67-4FD5-88AA-14A93AFF2780}" type="datetimeFigureOut">
              <a:rPr lang="pl-PL" smtClean="0"/>
              <a:t>21.02.2020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9B22-DCF9-49FE-A9F0-98FE67B6C3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9781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5BA39A-7354-4B15-946F-3FA15F34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219A522-D1A6-4964-BF37-01996E820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400E423-A1C1-44C8-B31A-277E4722F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A718-A4D5-439C-B3B3-959B7345C487}" type="datetime1">
              <a:rPr lang="pl-PL" smtClean="0"/>
              <a:t>21.02.2020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5C4A347-86EE-458B-A472-8C3DFDA3A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BC6380E-3F9C-4D0B-8AF1-DE6452CA0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DE9E3-63E3-4849-8FB3-847ACB70C1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0741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BE06F9-61BA-4519-8DB2-46C18CB3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3291B9-6D58-45A0-965C-07F0B9223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313B2E6-C427-4ADB-B2D9-A7931F2A2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6211BD7-AC13-4415-AD28-5E6CAD338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833A0-E566-4D33-8917-F534785818F2}" type="datetime1">
              <a:rPr lang="pl-PL" smtClean="0"/>
              <a:t>21.02.2020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397B8EA-3788-4095-86A1-6EFE2B68B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0A5DFEA-AA59-4BA2-8EF9-905D1A18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DE9E3-63E3-4849-8FB3-847ACB70C1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339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44E750-397B-4E75-9366-45FEA3E8C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A5F6283-1B12-404C-84EA-EF2C47209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2DB4980-4E84-4D59-A202-E234C2358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275789B-B81E-4340-B155-C495943732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9B162B3-2821-464C-B911-7862CB40EC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3A94FB9-0402-4E58-BD38-6AFADD9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09763-9552-4CEA-BC1E-FF8E076CACC2}" type="datetime1">
              <a:rPr lang="pl-PL" smtClean="0"/>
              <a:t>21.02.2020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F154EDD-3B9D-4B52-9113-157C3EA27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B92DBF9-5174-424C-96AE-BCDA073D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DE9E3-63E3-4849-8FB3-847ACB70C1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632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1419FC-D797-45FA-A9E8-C70ACB366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EF61A6F-8749-4C69-9927-59A2F50A4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4A127-EF64-4373-88D0-D6909C205BA8}" type="datetime1">
              <a:rPr lang="pl-PL" smtClean="0"/>
              <a:t>21.02.2020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16FA1A2-981C-4BD1-84FD-C52A1AF1D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412E66D-7CB9-4EEC-B369-57E4AF178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DE9E3-63E3-4849-8FB3-847ACB70C1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4845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C6160F07-44B0-4326-B044-9AB853A7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C94B8-6F11-4DB4-94B4-30F2964BC876}" type="datetime1">
              <a:rPr lang="pl-PL" smtClean="0"/>
              <a:t>21.02.2020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F66E5AB-EB1F-4A91-9F26-7AB229059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6053A3C-7C3D-4717-A9FA-08D0D8233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DE9E3-63E3-4849-8FB3-847ACB70C1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489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C53F60-9CCC-410A-A13A-CDC3BE2B7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AC3632-6986-48AA-89F6-74720A391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207B428-6FEA-4605-A844-B8442E56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830BCB8-2860-4585-87F9-0F25864FA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E06E-37FB-4620-8233-7DE630412545}" type="datetime1">
              <a:rPr lang="pl-PL" smtClean="0"/>
              <a:t>21.02.2020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5877EEF-38C6-43B0-BF3D-AE045F327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AC18A53-956D-42D8-8D05-5FBC3625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DE9E3-63E3-4849-8FB3-847ACB70C1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3900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CB25AE-74EB-4C7A-AA67-453413437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9041443-D04F-4470-9FD6-7FB7870FFD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EF3104C-3768-40D3-A5F6-936A973BE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85763FA-3DC9-43D3-A65A-1A057DF5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4403-060F-43CC-995E-FCC6357427D7}" type="datetime1">
              <a:rPr lang="pl-PL" smtClean="0"/>
              <a:t>21.02.2020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2175075-61F3-451D-A187-79DD467FF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8E49DB7-9755-46DE-8837-DF2C004BF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DE9E3-63E3-4849-8FB3-847ACB70C1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5193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E74A49E-14BF-4ED7-B370-F8BBDF0DD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A48C96A-B578-48A9-9F2B-FDD91C3C4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94E51AC-2334-4FFF-A09A-8812895B41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5C3B9-D378-47C0-9BAA-82FC74A17676}" type="datetime1">
              <a:rPr lang="pl-PL" smtClean="0"/>
              <a:t>21.02.2020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5E53C0-2F00-4EA4-A780-B68259828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09F1BAC-EF15-492C-AAD3-7BDD1712C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DE9E3-63E3-4849-8FB3-847ACB70C1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10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E904F-CA67-4FD5-88AA-14A93AFF2780}" type="datetimeFigureOut">
              <a:rPr lang="pl-PL" smtClean="0"/>
              <a:t>21.02.2020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79B22-DCF9-49FE-A9F0-98FE67B6C3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691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.png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ole tekstowe 21"/>
          <p:cNvSpPr txBox="1"/>
          <p:nvPr/>
        </p:nvSpPr>
        <p:spPr>
          <a:xfrm>
            <a:off x="0" y="2436235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800" dirty="0">
                <a:solidFill>
                  <a:srgbClr val="947EBC"/>
                </a:solidFill>
                <a:latin typeface="&amp;querl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947EBC"/>
                </a:solidFill>
                <a:latin typeface="&amp;querl"/>
                <a:cs typeface="Arial" panose="020B0604020202020204" pitchFamily="34" charset="0"/>
              </a:rPr>
              <a:t>Выводы после 4 лет наблюдений по выращиванию </a:t>
            </a:r>
          </a:p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rgbClr val="947EBC"/>
                </a:solidFill>
                <a:latin typeface="&amp;querl"/>
                <a:cs typeface="Arial" panose="020B0604020202020204" pitchFamily="34" charset="0"/>
              </a:rPr>
              <a:t>камчатской жимолости </a:t>
            </a:r>
          </a:p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rgbClr val="947EBC"/>
                </a:solidFill>
                <a:latin typeface="&amp;querl"/>
                <a:cs typeface="Arial" panose="020B0604020202020204" pitchFamily="34" charset="0"/>
              </a:rPr>
              <a:t>на плантации компании </a:t>
            </a:r>
          </a:p>
        </p:txBody>
      </p:sp>
      <p:sp>
        <p:nvSpPr>
          <p:cNvPr id="25" name="pole tekstowe 24"/>
          <p:cNvSpPr txBox="1"/>
          <p:nvPr/>
        </p:nvSpPr>
        <p:spPr>
          <a:xfrm>
            <a:off x="360606" y="6324225"/>
            <a:ext cx="197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&amp;querl"/>
              </a:rPr>
              <a:t>Tadeusz Kusibab </a:t>
            </a:r>
          </a:p>
          <a:p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&amp;querl"/>
              </a:rPr>
              <a:t>Justyna Kusibab-Mruk</a:t>
            </a:r>
          </a:p>
        </p:txBody>
      </p:sp>
      <p:cxnSp>
        <p:nvCxnSpPr>
          <p:cNvPr id="16" name="Łącznik prosty 15"/>
          <p:cNvCxnSpPr/>
          <p:nvPr/>
        </p:nvCxnSpPr>
        <p:spPr>
          <a:xfrm flipV="1">
            <a:off x="442889" y="781683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 flipV="1">
            <a:off x="442889" y="6230494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7" name="Obraz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850" y="598147"/>
            <a:ext cx="1615531" cy="102317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F50170D-4414-4D4E-B376-901968505589}"/>
              </a:ext>
            </a:extLst>
          </p:cNvPr>
          <p:cNvSpPr txBox="1"/>
          <p:nvPr/>
        </p:nvSpPr>
        <p:spPr>
          <a:xfrm>
            <a:off x="6911788" y="232821"/>
            <a:ext cx="1800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dirty="0">
                <a:solidFill>
                  <a:schemeClr val="bg1">
                    <a:lumMod val="50000"/>
                  </a:schemeClr>
                </a:solidFill>
                <a:latin typeface="&amp;querl"/>
              </a:rPr>
              <a:t>Февраль 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&amp;querl"/>
              </a:rPr>
              <a:t>20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&amp;querl"/>
              </a:rPr>
              <a:t>20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&amp;querl"/>
              </a:rPr>
              <a:t> r.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F7EBC70-724D-4800-8712-87BFB98E07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" r="7218"/>
          <a:stretch/>
        </p:blipFill>
        <p:spPr>
          <a:xfrm>
            <a:off x="6652589" y="3737269"/>
            <a:ext cx="2084295" cy="857429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7034190" y="6319760"/>
            <a:ext cx="197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1200" dirty="0">
                <a:solidFill>
                  <a:schemeClr val="bg1">
                    <a:lumMod val="50000"/>
                  </a:schemeClr>
                </a:solidFill>
                <a:latin typeface="&amp;querl"/>
              </a:rPr>
              <a:t>Тадеуш Кусибаб</a:t>
            </a:r>
          </a:p>
          <a:p>
            <a:r>
              <a:rPr lang="az-Cyrl-AZ" sz="1200" dirty="0">
                <a:solidFill>
                  <a:schemeClr val="bg1">
                    <a:lumMod val="50000"/>
                  </a:schemeClr>
                </a:solidFill>
                <a:latin typeface="&amp;querl"/>
              </a:rPr>
              <a:t>Юстина Кусибаб-Мрук</a:t>
            </a:r>
          </a:p>
        </p:txBody>
      </p:sp>
    </p:spTree>
    <p:extLst>
      <p:ext uri="{BB962C8B-B14F-4D97-AF65-F5344CB8AC3E}">
        <p14:creationId xmlns:p14="http://schemas.microsoft.com/office/powerpoint/2010/main" val="547299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5FC16304-5300-4B96-A616-80D17450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8"/>
          <a:stretch/>
        </p:blipFill>
        <p:spPr>
          <a:xfrm>
            <a:off x="263120" y="64168"/>
            <a:ext cx="2021310" cy="600400"/>
          </a:xfrm>
          <a:prstGeom prst="rect">
            <a:avLst/>
          </a:prstGeom>
        </p:spPr>
      </p:pic>
      <p:cxnSp>
        <p:nvCxnSpPr>
          <p:cNvPr id="12" name="Łącznik prosty 11"/>
          <p:cNvCxnSpPr/>
          <p:nvPr/>
        </p:nvCxnSpPr>
        <p:spPr>
          <a:xfrm flipV="1">
            <a:off x="442889" y="536982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Obraz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343" y="296827"/>
            <a:ext cx="1170761" cy="74148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47852"/>
            <a:ext cx="9144000" cy="4778888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263120" y="1118393"/>
            <a:ext cx="8197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&amp;quote"/>
              </a:rPr>
              <a:t>Попытка механизированной уборки комбайном сербского производства - KOKAN 500S</a:t>
            </a:r>
            <a:endParaRPr lang="pl-PL" sz="1400" b="1" dirty="0">
              <a:latin typeface="&amp;quote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9284535-78AF-4608-BC6D-6632FB96F289}"/>
              </a:ext>
            </a:extLst>
          </p:cNvPr>
          <p:cNvSpPr txBox="1"/>
          <p:nvPr/>
        </p:nvSpPr>
        <p:spPr>
          <a:xfrm>
            <a:off x="1" y="6740863"/>
            <a:ext cx="9144000" cy="253275"/>
          </a:xfrm>
          <a:prstGeom prst="rect">
            <a:avLst/>
          </a:prstGeom>
          <a:gradFill>
            <a:gsLst>
              <a:gs pos="36000">
                <a:schemeClr val="bg1">
                  <a:alpha val="86000"/>
                  <a:lumMod val="100000"/>
                </a:schemeClr>
              </a:gs>
              <a:gs pos="97000">
                <a:schemeClr val="bg1">
                  <a:alpha val="11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УРОЖАЙ ● РЫНОК ●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МЕХАНИЗИРОВАННАЯ УБОРКА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ОПЫЛЕНИЕ ● БОЛЕЗНИ ● ОСЕННЕЕ ЦВЕТЕНИЕ ● УДОБРЕНИЕ ● ИТОГИ</a:t>
            </a:r>
            <a:endParaRPr lang="pl-PL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42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DE9E3-63E3-4849-8FB3-847ACB70C12E}" type="slidenum">
              <a:rPr lang="pl-PL" smtClean="0"/>
              <a:t>11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AADF8F2-C986-4CCE-9677-D14D22187195}"/>
              </a:ext>
            </a:extLst>
          </p:cNvPr>
          <p:cNvSpPr txBox="1"/>
          <p:nvPr/>
        </p:nvSpPr>
        <p:spPr>
          <a:xfrm>
            <a:off x="442890" y="712999"/>
            <a:ext cx="7739086" cy="291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lvl="3" algn="ctr">
              <a:lnSpc>
                <a:spcPct val="115000"/>
              </a:lnSpc>
              <a:spcAft>
                <a:spcPts val="800"/>
              </a:spcAft>
            </a:pPr>
            <a:r>
              <a:rPr lang="ru-RU" sz="14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механизированной уборки камчатской жимолости</a:t>
            </a:r>
            <a:r>
              <a:rPr lang="pl-PL" sz="14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77800" lvl="3">
              <a:lnSpc>
                <a:spcPct val="115000"/>
              </a:lnSpc>
              <a:spcAft>
                <a:spcPts val="800"/>
              </a:spcAft>
            </a:pPr>
            <a:r>
              <a:rPr lang="ru-RU" sz="14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наши выводы: </a:t>
            </a:r>
          </a:p>
          <a:p>
            <a:pPr algn="ctr"/>
            <a:r>
              <a:rPr lang="ru-RU" sz="12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использованием этого метода сбора урожая стоит вот что: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высокое качество собранных плодов - ягоды не были помяты, побиты, не подтекали,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после доработки ящиков и способа приема ягод - машина могла бы наполнять даже индивидуальные одноразовые упаковки,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способ очистки ягод от мелких примесей и листьев считается эффективным, однако, следует использовать сорта, созревающие одновременно, в противном случае необходима будет сортировка, со всеми, вытекающими из этого, последствиями,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производительность уборки - около 0,25 га/час.</a:t>
            </a:r>
            <a:endParaRPr lang="pl-P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9284535-78AF-4608-BC6D-6632FB96F289}"/>
              </a:ext>
            </a:extLst>
          </p:cNvPr>
          <p:cNvSpPr txBox="1"/>
          <p:nvPr/>
        </p:nvSpPr>
        <p:spPr>
          <a:xfrm>
            <a:off x="71020" y="6404782"/>
            <a:ext cx="90729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naliza Firmy </a:t>
            </a:r>
            <a:r>
              <a:rPr lang="pl-PL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Analiza Rynku ● Analiza SWOT ● Cele Marketingowe ● Strategie Marketingowe ● Harmonogram Wdrożenia Planu  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5" b="6477"/>
          <a:stretch/>
        </p:blipFill>
        <p:spPr>
          <a:xfrm>
            <a:off x="0" y="3633537"/>
            <a:ext cx="9144000" cy="3224462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5FC16304-5300-4B96-A616-80D1745071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8"/>
          <a:stretch/>
        </p:blipFill>
        <p:spPr>
          <a:xfrm>
            <a:off x="263120" y="64168"/>
            <a:ext cx="2021310" cy="600400"/>
          </a:xfrm>
          <a:prstGeom prst="rect">
            <a:avLst/>
          </a:prstGeom>
        </p:spPr>
      </p:pic>
      <p:cxnSp>
        <p:nvCxnSpPr>
          <p:cNvPr id="18" name="Łącznik prosty 17"/>
          <p:cNvCxnSpPr/>
          <p:nvPr/>
        </p:nvCxnSpPr>
        <p:spPr>
          <a:xfrm flipV="1">
            <a:off x="442889" y="536982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9" name="Obraz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343" y="296827"/>
            <a:ext cx="1170761" cy="741482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9284535-78AF-4608-BC6D-6632FB96F289}"/>
              </a:ext>
            </a:extLst>
          </p:cNvPr>
          <p:cNvSpPr txBox="1"/>
          <p:nvPr/>
        </p:nvSpPr>
        <p:spPr>
          <a:xfrm>
            <a:off x="1" y="6740863"/>
            <a:ext cx="9144000" cy="253275"/>
          </a:xfrm>
          <a:prstGeom prst="rect">
            <a:avLst/>
          </a:prstGeom>
          <a:gradFill>
            <a:gsLst>
              <a:gs pos="36000">
                <a:schemeClr val="bg1">
                  <a:alpha val="86000"/>
                  <a:lumMod val="100000"/>
                </a:schemeClr>
              </a:gs>
              <a:gs pos="97000">
                <a:schemeClr val="bg1">
                  <a:alpha val="11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УРОЖАЙ ● РЫНОК ●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МЕХАНИЗИРОВАННАЯ УБОРКА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ОПЫЛЕНИЕ ● БОЛЕЗНИ ● ОСЕННЕЕ ЦВЕТЕНИЕ ● УДОБРЕНИЕ ● ИТОГИ</a:t>
            </a:r>
            <a:endParaRPr lang="pl-PL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199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DE9E3-63E3-4849-8FB3-847ACB70C12E}" type="slidenum">
              <a:rPr lang="pl-PL" smtClean="0"/>
              <a:t>12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AADF8F2-C986-4CCE-9677-D14D22187195}"/>
              </a:ext>
            </a:extLst>
          </p:cNvPr>
          <p:cNvSpPr txBox="1"/>
          <p:nvPr/>
        </p:nvSpPr>
        <p:spPr>
          <a:xfrm>
            <a:off x="211989" y="613578"/>
            <a:ext cx="8821184" cy="2980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4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механизированной уборки камчатской жимолости</a:t>
            </a:r>
            <a:endParaRPr lang="pl-PL" sz="1200" b="1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pl-PL" sz="1200" b="1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ПРОТИВ </a:t>
            </a: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использования машины в этой версии стоит вот что:</a:t>
            </a:r>
            <a:endParaRPr lang="pl-PL" sz="5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258763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мобильные, чещуевидные уловители, которые захватывают падающие фрукты, должны быть отрегулированы: они застревают, когда становятся влажными или когда лежат на них листья,</a:t>
            </a:r>
          </a:p>
          <a:p>
            <a:pPr marL="342900" lvl="0" indent="-258763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чещуевидные уловители слишком большие и не полностью закрывают пространство между основаниями кустов,</a:t>
            </a:r>
          </a:p>
          <a:p>
            <a:pPr marL="342900" lvl="0" indent="-258763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потери фруктов, которые падают на землю, неприемлемы,</a:t>
            </a:r>
          </a:p>
          <a:p>
            <a:pPr marL="342900" lvl="0" indent="-258763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места для ящиков должны быть доработаны - они слишком маленькие, собирать фрукты неудобно,</a:t>
            </a:r>
          </a:p>
          <a:p>
            <a:pPr marL="342900" lvl="0" indent="-258763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цена машины очень высокая,</a:t>
            </a:r>
            <a:endParaRPr lang="pl-PL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258763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машина работает очень громко, </a:t>
            </a:r>
          </a:p>
          <a:p>
            <a:pPr marL="342900" lvl="0" indent="-258763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машина не самоходная, необходимы широкие междурядья и поворотные полосы.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9284535-78AF-4608-BC6D-6632FB96F289}"/>
              </a:ext>
            </a:extLst>
          </p:cNvPr>
          <p:cNvSpPr txBox="1"/>
          <p:nvPr/>
        </p:nvSpPr>
        <p:spPr>
          <a:xfrm>
            <a:off x="71020" y="6404782"/>
            <a:ext cx="90729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naliza Firmy </a:t>
            </a:r>
            <a:r>
              <a:rPr lang="pl-PL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Analiza Rynku ● Analiza SWOT ● Cele Marketingowe ● Strategie Marketingowe ● Harmonogram Wdrożenia Planu  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0" b="41848"/>
          <a:stretch/>
        </p:blipFill>
        <p:spPr>
          <a:xfrm>
            <a:off x="0" y="3671886"/>
            <a:ext cx="9144000" cy="3186114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FC16304-5300-4B96-A616-80D1745071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8"/>
          <a:stretch/>
        </p:blipFill>
        <p:spPr>
          <a:xfrm>
            <a:off x="263120" y="64168"/>
            <a:ext cx="2021310" cy="600400"/>
          </a:xfrm>
          <a:prstGeom prst="rect">
            <a:avLst/>
          </a:prstGeom>
        </p:spPr>
      </p:pic>
      <p:cxnSp>
        <p:nvCxnSpPr>
          <p:cNvPr id="15" name="Łącznik prosty 14"/>
          <p:cNvCxnSpPr/>
          <p:nvPr/>
        </p:nvCxnSpPr>
        <p:spPr>
          <a:xfrm flipV="1">
            <a:off x="442889" y="536982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7" name="Obraz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343" y="296827"/>
            <a:ext cx="1170761" cy="741482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9284535-78AF-4608-BC6D-6632FB96F289}"/>
              </a:ext>
            </a:extLst>
          </p:cNvPr>
          <p:cNvSpPr txBox="1"/>
          <p:nvPr/>
        </p:nvSpPr>
        <p:spPr>
          <a:xfrm>
            <a:off x="1" y="6740863"/>
            <a:ext cx="9144000" cy="253275"/>
          </a:xfrm>
          <a:prstGeom prst="rect">
            <a:avLst/>
          </a:prstGeom>
          <a:gradFill>
            <a:gsLst>
              <a:gs pos="36000">
                <a:schemeClr val="bg1">
                  <a:alpha val="86000"/>
                  <a:lumMod val="100000"/>
                </a:schemeClr>
              </a:gs>
              <a:gs pos="97000">
                <a:schemeClr val="bg1">
                  <a:alpha val="11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УРОЖАЙ ● РЫНОК ●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МЕХАНИЗИРОВАННАЯ УБОРКА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ОПЫЛЕНИЕ ● БОЛЕЗНИ ● ОСЕННЕЕ ЦВЕТЕНИЕ ● УДОБРЕНИЕ ● ИТОГИ</a:t>
            </a:r>
            <a:endParaRPr lang="pl-PL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68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DE9E3-63E3-4849-8FB3-847ACB70C12E}" type="slidenum">
              <a:rPr lang="pl-PL" smtClean="0"/>
              <a:t>13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AADF8F2-C986-4CCE-9677-D14D22187195}"/>
              </a:ext>
            </a:extLst>
          </p:cNvPr>
          <p:cNvSpPr txBox="1"/>
          <p:nvPr/>
        </p:nvSpPr>
        <p:spPr>
          <a:xfrm>
            <a:off x="4417702" y="1278464"/>
            <a:ext cx="447771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ctr">
              <a:lnSpc>
                <a:spcPct val="150000"/>
              </a:lnSpc>
            </a:pPr>
            <a:endParaRPr lang="pl-PL" sz="14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az-Cyrl-AZ" sz="14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Цветение камчатской жимолости:</a:t>
            </a:r>
            <a:endParaRPr lang="pl-PL" sz="1400" b="1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pl-PL" sz="1200" b="1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016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начинается в конце марта и заканчивается даже в начале мая, в зависимости от сорта и погодных условий, </a:t>
            </a:r>
          </a:p>
          <a:p>
            <a:pPr marL="285750" lvl="0" indent="-2016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4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016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теплая погода может сократить период цветения до 2-3 недель,</a:t>
            </a:r>
          </a:p>
          <a:p>
            <a:pPr marL="285750" lvl="0" indent="-2016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4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016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обычно погода капризная, прохладная (иногда температура значительно ниже 0⁰C), ветреная и влажная, что существенно влияет на активность опылителей.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FC16304-5300-4B96-A616-80D17450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/>
          <a:stretch/>
        </p:blipFill>
        <p:spPr>
          <a:xfrm>
            <a:off x="4181144" y="16042"/>
            <a:ext cx="2021310" cy="641652"/>
          </a:xfrm>
          <a:prstGeom prst="rect">
            <a:avLst/>
          </a:prstGeom>
        </p:spPr>
      </p:pic>
      <p:cxnSp>
        <p:nvCxnSpPr>
          <p:cNvPr id="16" name="Łącznik prosty 15"/>
          <p:cNvCxnSpPr/>
          <p:nvPr/>
        </p:nvCxnSpPr>
        <p:spPr>
          <a:xfrm flipV="1">
            <a:off x="442889" y="536982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7" name="Obraz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343" y="296827"/>
            <a:ext cx="1170761" cy="74148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r="232"/>
          <a:stretch/>
        </p:blipFill>
        <p:spPr>
          <a:xfrm>
            <a:off x="-18967" y="0"/>
            <a:ext cx="4200111" cy="685800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9284535-78AF-4608-BC6D-6632FB96F289}"/>
              </a:ext>
            </a:extLst>
          </p:cNvPr>
          <p:cNvSpPr txBox="1"/>
          <p:nvPr/>
        </p:nvSpPr>
        <p:spPr>
          <a:xfrm>
            <a:off x="1" y="6740863"/>
            <a:ext cx="9144000" cy="253275"/>
          </a:xfrm>
          <a:prstGeom prst="rect">
            <a:avLst/>
          </a:prstGeom>
          <a:gradFill>
            <a:gsLst>
              <a:gs pos="36000">
                <a:schemeClr val="bg1">
                  <a:alpha val="86000"/>
                  <a:lumMod val="100000"/>
                </a:schemeClr>
              </a:gs>
              <a:gs pos="97000">
                <a:schemeClr val="bg1">
                  <a:alpha val="11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УРОЖАЙ ● РЫНОК ● МЕХАНИЗИРОВАННАЯ УБОРКА ●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ОПЫЛЕНИЕ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БОЛЕЗНИ ● ОСЕННЕЕ ЦВЕТЕНИЕ ● УДОБРЕНИЕ ● ИТОГИ</a:t>
            </a:r>
            <a:endParaRPr lang="pl-PL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795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DE9E3-63E3-4849-8FB3-847ACB70C12E}" type="slidenum">
              <a:rPr lang="pl-PL" smtClean="0"/>
              <a:t>14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AADF8F2-C986-4CCE-9677-D14D22187195}"/>
              </a:ext>
            </a:extLst>
          </p:cNvPr>
          <p:cNvSpPr txBox="1"/>
          <p:nvPr/>
        </p:nvSpPr>
        <p:spPr>
          <a:xfrm>
            <a:off x="241441" y="654468"/>
            <a:ext cx="8696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ctr"/>
            <a:r>
              <a:rPr lang="az-Cyrl-AZ" sz="12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ОПЫЛЕНИЕ И ОПЫЛИТЕЛИ</a:t>
            </a:r>
            <a:endParaRPr lang="pl-PL" sz="1200" b="1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3" algn="ctr"/>
            <a:endParaRPr lang="pl-PL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трех видов опыляющих насекомых (медоносная пчела, шмель, пчелы-одиночки) в соответствующем количестве исключает возможность плохого опыления плантации камчатской жимолости. Второе условие, необходимое для получения высокого урожая хорошего качества - в соседние ряды следует сажать одновременно цветущие сорта. На нашей плантации мы соблюдаем все эти правила.</a:t>
            </a:r>
            <a:endParaRPr lang="pl-PL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FC16304-5300-4B96-A616-80D17450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/>
          <a:stretch/>
        </p:blipFill>
        <p:spPr>
          <a:xfrm>
            <a:off x="4181144" y="16042"/>
            <a:ext cx="2021310" cy="641652"/>
          </a:xfrm>
          <a:prstGeom prst="rect">
            <a:avLst/>
          </a:prstGeom>
        </p:spPr>
      </p:pic>
      <p:cxnSp>
        <p:nvCxnSpPr>
          <p:cNvPr id="16" name="Łącznik prosty 15"/>
          <p:cNvCxnSpPr/>
          <p:nvPr/>
        </p:nvCxnSpPr>
        <p:spPr>
          <a:xfrm flipV="1">
            <a:off x="442889" y="536982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7" name="Obraz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343" y="296827"/>
            <a:ext cx="1170761" cy="74148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" t="26282" r="351" b="2455"/>
          <a:stretch/>
        </p:blipFill>
        <p:spPr>
          <a:xfrm>
            <a:off x="-32084" y="2213811"/>
            <a:ext cx="9192125" cy="4656001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9284535-78AF-4608-BC6D-6632FB96F289}"/>
              </a:ext>
            </a:extLst>
          </p:cNvPr>
          <p:cNvSpPr txBox="1"/>
          <p:nvPr/>
        </p:nvSpPr>
        <p:spPr>
          <a:xfrm>
            <a:off x="1" y="6740863"/>
            <a:ext cx="9144000" cy="253275"/>
          </a:xfrm>
          <a:prstGeom prst="rect">
            <a:avLst/>
          </a:prstGeom>
          <a:gradFill>
            <a:gsLst>
              <a:gs pos="36000">
                <a:schemeClr val="bg1">
                  <a:alpha val="86000"/>
                  <a:lumMod val="100000"/>
                </a:schemeClr>
              </a:gs>
              <a:gs pos="97000">
                <a:schemeClr val="bg1">
                  <a:alpha val="11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УРОЖАЙ ● РЫНОК ● МЕХАНИЗИРОВАННАЯ УБОРКА ●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ОПЫЛЕНИЕ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БОЛЕЗНИ ● ОСЕННЕЕ ЦВЕТЕНИЕ ● УДОБРЕНИЕ ● ИТОГИ</a:t>
            </a:r>
            <a:endParaRPr lang="pl-PL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992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5FC16304-5300-4B96-A616-80D17450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/>
          <a:stretch/>
        </p:blipFill>
        <p:spPr>
          <a:xfrm>
            <a:off x="4181144" y="16042"/>
            <a:ext cx="2021310" cy="641652"/>
          </a:xfrm>
          <a:prstGeom prst="rect">
            <a:avLst/>
          </a:prstGeom>
        </p:spPr>
      </p:pic>
      <p:cxnSp>
        <p:nvCxnSpPr>
          <p:cNvPr id="16" name="Łącznik prosty 15"/>
          <p:cNvCxnSpPr/>
          <p:nvPr/>
        </p:nvCxnSpPr>
        <p:spPr>
          <a:xfrm flipV="1">
            <a:off x="442889" y="536982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7" name="Obraz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343" y="296827"/>
            <a:ext cx="1170761" cy="741482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AADF8F2-C986-4CCE-9677-D14D22187195}"/>
              </a:ext>
            </a:extLst>
          </p:cNvPr>
          <p:cNvSpPr txBox="1"/>
          <p:nvPr/>
        </p:nvSpPr>
        <p:spPr>
          <a:xfrm>
            <a:off x="4380931" y="1103536"/>
            <a:ext cx="4475732" cy="5274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az-Cyrl-AZ" sz="14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Медоносные пчелы:</a:t>
            </a:r>
            <a:endParaRPr lang="pl-PL" sz="1400" b="1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258763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работают на плантации при температуре выше 12⁰С, при солнечной погоде и слабом ветре,</a:t>
            </a:r>
          </a:p>
          <a:p>
            <a:pPr marL="342900" lvl="0" indent="-258763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14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258763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их роль чрезвычайно важна для опыления, но погодные условия редко способствуют их активности,</a:t>
            </a:r>
          </a:p>
          <a:p>
            <a:pPr marL="342900" lvl="0" indent="-258763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14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258763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цветущие поблизости другие виды растений могут оказаться более привлекательными для пчел, чем цветы камчатской жимолости,</a:t>
            </a:r>
          </a:p>
          <a:p>
            <a:pPr marL="342900" lvl="0" indent="-258763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14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258763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ульи лучше всего располагать в нескольких местах в центре плантации, на расстоянии не превышающем 500 м по отношению к самым отдаленным кустам,</a:t>
            </a:r>
          </a:p>
          <a:p>
            <a:pPr marL="342900" lvl="0" indent="-258763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14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258763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4-5 пчелиных семей на гектар обеспечивает хорошее опыление при соответствующей погоде.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-277" r="8140" b="277"/>
          <a:stretch/>
        </p:blipFill>
        <p:spPr>
          <a:xfrm>
            <a:off x="0" y="0"/>
            <a:ext cx="4171950" cy="687864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9284535-78AF-4608-BC6D-6632FB96F289}"/>
              </a:ext>
            </a:extLst>
          </p:cNvPr>
          <p:cNvSpPr txBox="1"/>
          <p:nvPr/>
        </p:nvSpPr>
        <p:spPr>
          <a:xfrm>
            <a:off x="1" y="6740863"/>
            <a:ext cx="9144000" cy="253275"/>
          </a:xfrm>
          <a:prstGeom prst="rect">
            <a:avLst/>
          </a:prstGeom>
          <a:gradFill>
            <a:gsLst>
              <a:gs pos="36000">
                <a:schemeClr val="bg1">
                  <a:alpha val="86000"/>
                  <a:lumMod val="100000"/>
                </a:schemeClr>
              </a:gs>
              <a:gs pos="97000">
                <a:schemeClr val="bg1">
                  <a:alpha val="11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УРОЖАЙ ● РЫНОК ● МЕХАНИЗИРОВАННАЯ УБОРКА ●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ОПЫЛЕНИЕ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БОЛЕЗНИ ● ОСЕННЕЕ ЦВЕТЕНИЕ ● УДОБРЕНИЕ ● ИТОГИ</a:t>
            </a:r>
            <a:endParaRPr lang="pl-PL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98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AADF8F2-C986-4CCE-9677-D14D22187195}"/>
              </a:ext>
            </a:extLst>
          </p:cNvPr>
          <p:cNvSpPr txBox="1"/>
          <p:nvPr/>
        </p:nvSpPr>
        <p:spPr>
          <a:xfrm>
            <a:off x="4392613" y="1106099"/>
            <a:ext cx="4464050" cy="5274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Шмели: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b="1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pl-PL" sz="14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также очень эффективные виды животных-опылителей; поблизости от нашей плантации шмели встречаются в недостаточном количестве,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pl-PL" sz="14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посещают цветы даже при температуре 6⁰С, способны работать на холоде и ветре,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pl-PL" sz="14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при покупке семей у специализированных поставщиков следует помнить, что они должны быль полностью развитыми (200–300 рабочих шмелей в семье),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pl-PL" sz="14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если покупка таких семей невозможна, нужно заранее покупать  шмелиные семьи, подкармливать их, чтобы в момент цветения их численность в семье была максимальной, иначе они будут использовать камчатскую жимолость только для своего развития и их влияние на опыление будет небольшим.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5FC16304-5300-4B96-A616-80D17450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8"/>
          <a:stretch/>
        </p:blipFill>
        <p:spPr>
          <a:xfrm>
            <a:off x="4156675" y="80893"/>
            <a:ext cx="2021310" cy="600400"/>
          </a:xfrm>
          <a:prstGeom prst="rect">
            <a:avLst/>
          </a:prstGeom>
        </p:spPr>
      </p:pic>
      <p:cxnSp>
        <p:nvCxnSpPr>
          <p:cNvPr id="14" name="Łącznik prosty 13"/>
          <p:cNvCxnSpPr/>
          <p:nvPr/>
        </p:nvCxnSpPr>
        <p:spPr>
          <a:xfrm flipV="1">
            <a:off x="442889" y="536982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5" name="Obraz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343" y="296827"/>
            <a:ext cx="1170761" cy="74148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5" r="5142"/>
          <a:stretch/>
        </p:blipFill>
        <p:spPr>
          <a:xfrm>
            <a:off x="0" y="0"/>
            <a:ext cx="4156675" cy="68580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9284535-78AF-4608-BC6D-6632FB96F289}"/>
              </a:ext>
            </a:extLst>
          </p:cNvPr>
          <p:cNvSpPr txBox="1"/>
          <p:nvPr/>
        </p:nvSpPr>
        <p:spPr>
          <a:xfrm>
            <a:off x="1" y="6740863"/>
            <a:ext cx="9144000" cy="253275"/>
          </a:xfrm>
          <a:prstGeom prst="rect">
            <a:avLst/>
          </a:prstGeom>
          <a:gradFill>
            <a:gsLst>
              <a:gs pos="36000">
                <a:schemeClr val="bg1">
                  <a:alpha val="86000"/>
                  <a:lumMod val="100000"/>
                </a:schemeClr>
              </a:gs>
              <a:gs pos="97000">
                <a:schemeClr val="bg1">
                  <a:alpha val="11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УРОЖАЙ ● РЫНОК ● МЕХАНИЗИРОВАННАЯ УБОРКА ●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ОПЫЛЕНИЕ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БОЛЕЗНИ ● ОСЕННЕЕ ЦВЕТЕНИЕ ● УДОБРЕНИЕ ● ИТОГИ</a:t>
            </a:r>
            <a:endParaRPr lang="pl-PL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53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5FC16304-5300-4B96-A616-80D17450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/>
          <a:stretch/>
        </p:blipFill>
        <p:spPr>
          <a:xfrm>
            <a:off x="4181144" y="16042"/>
            <a:ext cx="2021310" cy="641652"/>
          </a:xfrm>
          <a:prstGeom prst="rect">
            <a:avLst/>
          </a:prstGeom>
        </p:spPr>
      </p:pic>
      <p:cxnSp>
        <p:nvCxnSpPr>
          <p:cNvPr id="16" name="Łącznik prosty 15"/>
          <p:cNvCxnSpPr/>
          <p:nvPr/>
        </p:nvCxnSpPr>
        <p:spPr>
          <a:xfrm flipV="1">
            <a:off x="442889" y="536982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7" name="Obraz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343" y="296827"/>
            <a:ext cx="1170761" cy="741482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AADF8F2-C986-4CCE-9677-D14D22187195}"/>
              </a:ext>
            </a:extLst>
          </p:cNvPr>
          <p:cNvSpPr txBox="1"/>
          <p:nvPr/>
        </p:nvSpPr>
        <p:spPr>
          <a:xfrm>
            <a:off x="4392613" y="667568"/>
            <a:ext cx="4437839" cy="625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Одиночные пчелы: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200" b="1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pl-PL" sz="12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как и шмели, эффективно работают при более низкой температуре,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как правило, в небольших количествах встречаются поблизости от плантации, но их количество стоит увеличить,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их можно легко разводить в маленьких «гостиницах», заполненных  материалом (полыми стеблями тростника или съемными  пластмассовыми гнездами), в которых самки устраивают свои гнезда,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первые пчелы лучше всего покупать у специализированных селекционеров, в последующие годы их можно легко, при небольших затратах и без большого труда, разводить на плантации,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пчелы одиночки работают быстрее, чем шмели и медоносные  пчелы, на своих телах, покрытых многочисленными  ворсинками, приносят много пыльцы,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в этом году мы приготовили по 2500  штук куколок на  гектар; они интенсивно работали в апреле, чрезвычайно влажный май стал причиной гибели некоторых самок в поле и популяция  не восстановилась, поэтому на следующий год мы будем вынуждены докупать куколки. </a:t>
            </a:r>
            <a:endParaRPr lang="pl-PL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r="1496"/>
          <a:stretch/>
        </p:blipFill>
        <p:spPr>
          <a:xfrm flipH="1">
            <a:off x="0" y="0"/>
            <a:ext cx="4114800" cy="688184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9284535-78AF-4608-BC6D-6632FB96F289}"/>
              </a:ext>
            </a:extLst>
          </p:cNvPr>
          <p:cNvSpPr txBox="1"/>
          <p:nvPr/>
        </p:nvSpPr>
        <p:spPr>
          <a:xfrm>
            <a:off x="1" y="6740863"/>
            <a:ext cx="9144000" cy="253275"/>
          </a:xfrm>
          <a:prstGeom prst="rect">
            <a:avLst/>
          </a:prstGeom>
          <a:gradFill>
            <a:gsLst>
              <a:gs pos="36000">
                <a:schemeClr val="bg1">
                  <a:alpha val="86000"/>
                  <a:lumMod val="100000"/>
                </a:schemeClr>
              </a:gs>
              <a:gs pos="97000">
                <a:schemeClr val="bg1">
                  <a:alpha val="11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УРОЖАЙ ● РЫНОК ● МЕХАНИЗИРОВАННАЯ УБОРКА ●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ОПЫЛЕНИЕ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БОЛЕЗНИ ● ОСЕННЕЕ ЦВЕТЕНИЕ ● УДОБРЕНИЕ ● ИТОГИ</a:t>
            </a:r>
            <a:endParaRPr lang="pl-PL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5FC16304-5300-4B96-A616-80D17450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8"/>
          <a:stretch/>
        </p:blipFill>
        <p:spPr>
          <a:xfrm>
            <a:off x="263120" y="64168"/>
            <a:ext cx="2021310" cy="600400"/>
          </a:xfrm>
          <a:prstGeom prst="rect">
            <a:avLst/>
          </a:prstGeom>
        </p:spPr>
      </p:pic>
      <p:cxnSp>
        <p:nvCxnSpPr>
          <p:cNvPr id="12" name="Łącznik prosty 11"/>
          <p:cNvCxnSpPr/>
          <p:nvPr/>
        </p:nvCxnSpPr>
        <p:spPr>
          <a:xfrm flipV="1">
            <a:off x="442889" y="536982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Obraz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343" y="296827"/>
            <a:ext cx="1170761" cy="74148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4" t="-240" r="38977" b="147"/>
          <a:stretch/>
        </p:blipFill>
        <p:spPr>
          <a:xfrm>
            <a:off x="0" y="-16042"/>
            <a:ext cx="4154905" cy="6881844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AADF8F2-C986-4CCE-9677-D14D22187195}"/>
              </a:ext>
            </a:extLst>
          </p:cNvPr>
          <p:cNvSpPr txBox="1"/>
          <p:nvPr/>
        </p:nvSpPr>
        <p:spPr>
          <a:xfrm>
            <a:off x="4334674" y="504185"/>
            <a:ext cx="4701758" cy="5944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ctr">
              <a:lnSpc>
                <a:spcPct val="115000"/>
              </a:lnSpc>
              <a:spcAft>
                <a:spcPts val="800"/>
              </a:spcAft>
            </a:pPr>
            <a:r>
              <a:rPr lang="ru-RU" sz="11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БОЛЕЗНИ</a:t>
            </a:r>
          </a:p>
          <a:p>
            <a:pPr marL="0" lvl="3">
              <a:lnSpc>
                <a:spcPct val="150000"/>
              </a:lnSpc>
            </a:pPr>
            <a:r>
              <a:rPr lang="ru-RU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Низкие весенние температуры и засуха способствуют развитию заболеваний.</a:t>
            </a:r>
            <a:r>
              <a:rPr lang="pl-PL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На нашей плантации мы нашли </a:t>
            </a:r>
            <a:r>
              <a:rPr lang="ru-RU" sz="1100" i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Pythium</a:t>
            </a:r>
            <a:r>
              <a:rPr lang="ru-RU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100" i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Rhizoctonia</a:t>
            </a:r>
            <a:r>
              <a:rPr lang="ru-RU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, полифаговые патогены, которые могут нанести серьезный ущерб.</a:t>
            </a:r>
          </a:p>
          <a:p>
            <a:pPr marL="0" lvl="3" algn="ctr">
              <a:lnSpc>
                <a:spcPct val="150000"/>
              </a:lnSpc>
            </a:pPr>
            <a:r>
              <a:rPr lang="ru-RU" sz="1100" u="sng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Симптомы:</a:t>
            </a:r>
          </a:p>
          <a:p>
            <a:pPr marL="0" lvl="3">
              <a:lnSpc>
                <a:spcPct val="150000"/>
              </a:lnSpc>
            </a:pPr>
            <a:r>
              <a:rPr lang="ru-RU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pl-PL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на кустах нескольких сортов мы заметили явную задержку в развитии листьев, которые были меньше, и некоторые побеги выглядели частично мертвыми</a:t>
            </a:r>
            <a:r>
              <a:rPr lang="pl-PL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3">
              <a:lnSpc>
                <a:spcPct val="150000"/>
              </a:lnSpc>
            </a:pPr>
            <a:r>
              <a:rPr lang="ru-RU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pl-PL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в поперечном  сечении побеги выглядели здоровыми, но часть почек не развилась</a:t>
            </a:r>
            <a:r>
              <a:rPr lang="pl-PL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3">
              <a:lnSpc>
                <a:spcPct val="150000"/>
              </a:lnSpc>
            </a:pPr>
            <a:r>
              <a:rPr lang="ru-RU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pl-PL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с бутонов, которые развились, выросли нормальные цветы (зацвели позже), появились и фрукты - они были слаще, но заметно меньше и созрели позже.</a:t>
            </a:r>
          </a:p>
          <a:p>
            <a:pPr marL="0" lvl="3" algn="ctr">
              <a:lnSpc>
                <a:spcPct val="150000"/>
              </a:lnSpc>
            </a:pPr>
            <a:r>
              <a:rPr lang="ru-RU" sz="1100" u="sng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Симптомы заболеваний мы заметили почти у всех сортов, с разной интенсивностью:</a:t>
            </a:r>
          </a:p>
          <a:p>
            <a:pPr marL="0" lvl="3">
              <a:lnSpc>
                <a:spcPct val="150000"/>
              </a:lnSpc>
            </a:pPr>
            <a:r>
              <a:rPr lang="ru-RU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pl-PL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самыми стойкими оказались: ’Аврора’, ’Vostorg’, ’Honeybee ’ </a:t>
            </a:r>
          </a:p>
          <a:p>
            <a:pPr marL="0" lvl="3">
              <a:lnSpc>
                <a:spcPct val="150000"/>
              </a:lnSpc>
            </a:pPr>
            <a:r>
              <a:rPr lang="ru-RU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pl-PL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больше всех пострадала ’Streżewczanka’</a:t>
            </a:r>
            <a:r>
              <a:rPr lang="pl-PL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3">
              <a:lnSpc>
                <a:spcPct val="150000"/>
              </a:lnSpc>
            </a:pPr>
            <a:r>
              <a:rPr lang="ru-RU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pl-PL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чаще всего симптомы были заметны на самых низких (самых холодных) местах на плантации.</a:t>
            </a:r>
          </a:p>
          <a:p>
            <a:pPr marL="0" lvl="3" algn="ctr">
              <a:lnSpc>
                <a:spcPct val="150000"/>
              </a:lnSpc>
            </a:pPr>
            <a:r>
              <a:rPr lang="ru-RU" sz="1100" u="sng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Проблема:</a:t>
            </a:r>
          </a:p>
          <a:p>
            <a:pPr marL="0" lvl="3">
              <a:lnSpc>
                <a:spcPct val="150000"/>
              </a:lnSpc>
            </a:pPr>
            <a:r>
              <a:rPr lang="ru-RU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pl-PL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отсутствие зарегистрированных средств защиты ягод от этих патогенов, хотя защита возможна</a:t>
            </a:r>
            <a:r>
              <a:rPr lang="pl-PL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3">
              <a:lnSpc>
                <a:spcPct val="150000"/>
              </a:lnSpc>
            </a:pPr>
            <a:r>
              <a:rPr lang="ru-RU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pl-PL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1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решение мы ищем на экологических чистых  плантациях.</a:t>
            </a:r>
            <a:endParaRPr lang="pl-PL" sz="11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9284535-78AF-4608-BC6D-6632FB96F289}"/>
              </a:ext>
            </a:extLst>
          </p:cNvPr>
          <p:cNvSpPr txBox="1"/>
          <p:nvPr/>
        </p:nvSpPr>
        <p:spPr>
          <a:xfrm>
            <a:off x="1" y="6740863"/>
            <a:ext cx="9144000" cy="253275"/>
          </a:xfrm>
          <a:prstGeom prst="rect">
            <a:avLst/>
          </a:prstGeom>
          <a:gradFill>
            <a:gsLst>
              <a:gs pos="36000">
                <a:schemeClr val="bg1">
                  <a:alpha val="86000"/>
                  <a:lumMod val="100000"/>
                </a:schemeClr>
              </a:gs>
              <a:gs pos="97000">
                <a:schemeClr val="bg1">
                  <a:alpha val="11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УРОЖАЙ ● РЫНОК ● МЕХАНИЗИРОВАННАЯ УБОРКА ● ОПЫЛЕНИЕ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БОЛЕЗНИ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ОСЕННЕЕ ЦВЕТЕНИЕ ● УДОБРЕНИЕ ● ИТОГИ</a:t>
            </a:r>
            <a:endParaRPr lang="pl-PL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DE9E3-63E3-4849-8FB3-847ACB70C12E}" type="slidenum">
              <a:rPr lang="pl-PL" smtClean="0"/>
              <a:t>19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AADF8F2-C986-4CCE-9677-D14D22187195}"/>
              </a:ext>
            </a:extLst>
          </p:cNvPr>
          <p:cNvSpPr txBox="1"/>
          <p:nvPr/>
        </p:nvSpPr>
        <p:spPr>
          <a:xfrm>
            <a:off x="263119" y="801278"/>
            <a:ext cx="8593543" cy="5458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ctr">
              <a:lnSpc>
                <a:spcPct val="115000"/>
              </a:lnSpc>
              <a:spcAft>
                <a:spcPts val="800"/>
              </a:spcAft>
            </a:pPr>
            <a:r>
              <a:rPr lang="az-Cyrl-AZ" sz="1200" b="1" dirty="0">
                <a:latin typeface="&amp;querl"/>
                <a:ea typeface="Calibri" panose="020F0502020204030204" pitchFamily="34" charset="0"/>
                <a:cs typeface="Times New Roman" panose="02020603050405020304" pitchFamily="18" charset="0"/>
              </a:rPr>
              <a:t>ОСЕННЕЕ ЦВЕТЕНИЕ</a:t>
            </a:r>
            <a:endParaRPr lang="pl-PL" sz="1200" b="1" dirty="0">
              <a:latin typeface="&amp;quer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pl-PL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правило, в местах, откуда происходит камчатская жимолость (Канада и Сибирь) в конце лета - в сентябре, уже настолько холодно, часто ниже 0⁰</a:t>
            </a:r>
            <a:r>
              <a:rPr lang="pl-P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что нет условий для развития побегов и цветков.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pl-PL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Континентальный климат характеризуется очень жарким и часто сухим летом. На </a:t>
            </a: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 орошаемых и не удобряемых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плантациях растения уже летом вступают в период покоя. Теплый и влажный сентябрь и октябрь способствуют развитию цветов (потеря весеннего урожая) и побегов (повреждение морозом). Такое явление наблюдают российские и украинские плантаторы.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pl-PL" sz="12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1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Наше решение - полив и внесение удобрений  после сбора урожая: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это защищает растения от сильного летнего стресса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связанного с жарой - растения не страдают от солнечных ожогов,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растения не прерывают роста летом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хотя растут гораздо медленнее, чем весной, не вступают в период «летнего покоя»,   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растениях обильно формируются </a:t>
            </a: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зачатки цветочных почек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следующий год,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растения </a:t>
            </a: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меньше болеют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нашей плантации,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верхушках побегов, осенью появляется незначительное количество цветков. Одиночные цветки развиваются как на сортах российских и польских, так и на канадских. Это явление не оказывает ни малейшего влияния на урожайность в следующем году</a:t>
            </a:r>
            <a:r>
              <a:rPr lang="pl-P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pl-PL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FC16304-5300-4B96-A616-80D17450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8"/>
          <a:stretch/>
        </p:blipFill>
        <p:spPr>
          <a:xfrm>
            <a:off x="263120" y="64168"/>
            <a:ext cx="2021310" cy="600400"/>
          </a:xfrm>
          <a:prstGeom prst="rect">
            <a:avLst/>
          </a:prstGeom>
        </p:spPr>
      </p:pic>
      <p:cxnSp>
        <p:nvCxnSpPr>
          <p:cNvPr id="12" name="Łącznik prosty 11"/>
          <p:cNvCxnSpPr/>
          <p:nvPr/>
        </p:nvCxnSpPr>
        <p:spPr>
          <a:xfrm flipV="1">
            <a:off x="442889" y="536982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Obraz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343" y="296827"/>
            <a:ext cx="1170761" cy="74148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9284535-78AF-4608-BC6D-6632FB96F289}"/>
              </a:ext>
            </a:extLst>
          </p:cNvPr>
          <p:cNvSpPr txBox="1"/>
          <p:nvPr/>
        </p:nvSpPr>
        <p:spPr>
          <a:xfrm>
            <a:off x="1" y="6740863"/>
            <a:ext cx="9144000" cy="253275"/>
          </a:xfrm>
          <a:prstGeom prst="rect">
            <a:avLst/>
          </a:prstGeom>
          <a:gradFill>
            <a:gsLst>
              <a:gs pos="36000">
                <a:schemeClr val="bg1">
                  <a:alpha val="86000"/>
                  <a:lumMod val="100000"/>
                </a:schemeClr>
              </a:gs>
              <a:gs pos="97000">
                <a:schemeClr val="bg1">
                  <a:alpha val="11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УРОЖАЙ ● РЫНОК ● МЕХАНИЗИРОВАННАЯ УБОРКА ● ОПЫЛЕНИЕ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БОЛЕЗНИ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ОСЕННЕЕ ЦВЕТЕНИЕ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УДОБРЕНИЕ ● ИТОГИ</a:t>
            </a:r>
            <a:endParaRPr lang="pl-PL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249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FC16304-5300-4B96-A616-80D17450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/>
          <a:stretch/>
        </p:blipFill>
        <p:spPr>
          <a:xfrm>
            <a:off x="4309480" y="16042"/>
            <a:ext cx="2021310" cy="641652"/>
          </a:xfrm>
          <a:prstGeom prst="rect">
            <a:avLst/>
          </a:prstGeom>
        </p:spPr>
      </p:pic>
      <p:cxnSp>
        <p:nvCxnSpPr>
          <p:cNvPr id="16" name="Łącznik prosty 15"/>
          <p:cNvCxnSpPr/>
          <p:nvPr/>
        </p:nvCxnSpPr>
        <p:spPr>
          <a:xfrm flipV="1">
            <a:off x="442889" y="536982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7" name="Obraz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343" y="296827"/>
            <a:ext cx="1170761" cy="741482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AADF8F2-C986-4CCE-9677-D14D22187195}"/>
              </a:ext>
            </a:extLst>
          </p:cNvPr>
          <p:cNvSpPr txBox="1"/>
          <p:nvPr/>
        </p:nvSpPr>
        <p:spPr>
          <a:xfrm>
            <a:off x="4411085" y="1006746"/>
            <a:ext cx="4325799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Факты из жизни нашей плантации:</a:t>
            </a:r>
            <a:endParaRPr lang="pl-PL" sz="1400" b="1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 algn="just">
              <a:lnSpc>
                <a:spcPct val="115000"/>
              </a:lnSpc>
              <a:spcAft>
                <a:spcPts val="0"/>
              </a:spcAft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4500" lvl="0" indent="-263525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растения были посажены осенью 2015 г. и летом 2016 г.,</a:t>
            </a:r>
          </a:p>
          <a:p>
            <a:pPr marL="444500" lvl="0" indent="-263525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263525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схема посадки растений  - 4,0 х 0,5; это дает 5000 растений на гектар (для этого сезона данное расстояние кажется хорошим, кусты выросли здоровыми и дали удовлетворительный урожай),</a:t>
            </a:r>
          </a:p>
          <a:p>
            <a:pPr marL="444500" lvl="0" indent="-263525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263525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выращиваемые нами сорта - это гибриды, с разными характеристики, вытекающими из происхождения, поэтому отличаются друг от друга силой роста, формой и структурой кустов,</a:t>
            </a:r>
          </a:p>
          <a:p>
            <a:pPr marL="444500" lvl="0" indent="-263525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263525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самый высокий урожай появляется на 2-3-летних побегах,</a:t>
            </a:r>
          </a:p>
          <a:p>
            <a:pPr marL="444500" lvl="0" indent="-263525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263525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мы ожидаем, что кусты постарше, 6-7-летние, в период полного плодоношения потребует интенсивной обрезки (омоложения) для обеспечения ежегодного обильного урожая и получения плодов самого высокого качества.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r="3274"/>
          <a:stretch/>
        </p:blipFill>
        <p:spPr>
          <a:xfrm>
            <a:off x="-7310" y="0"/>
            <a:ext cx="4418889" cy="688184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9284535-78AF-4608-BC6D-6632FB96F289}"/>
              </a:ext>
            </a:extLst>
          </p:cNvPr>
          <p:cNvSpPr txBox="1"/>
          <p:nvPr/>
        </p:nvSpPr>
        <p:spPr>
          <a:xfrm>
            <a:off x="1" y="6740863"/>
            <a:ext cx="9144000" cy="253275"/>
          </a:xfrm>
          <a:prstGeom prst="rect">
            <a:avLst/>
          </a:prstGeom>
          <a:gradFill>
            <a:gsLst>
              <a:gs pos="36000">
                <a:schemeClr val="bg1">
                  <a:alpha val="86000"/>
                  <a:lumMod val="100000"/>
                </a:schemeClr>
              </a:gs>
              <a:gs pos="97000">
                <a:schemeClr val="bg1">
                  <a:alpha val="11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УРОЖАЙ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РЫНОК ● МЕХАНИЗИРОВАННАЯ УБОРКА ● ОПЫЛЕНИЕ ● БОЛЕЗНИ ● ОСЕННЕЕ ЦВЕТЕНИЕ ● УДОБРЕНИЕ ● ИТОГИ</a:t>
            </a:r>
            <a:endParaRPr lang="pl-PL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47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DE9E3-63E3-4849-8FB3-847ACB70C12E}" type="slidenum">
              <a:rPr lang="pl-PL" smtClean="0"/>
              <a:t>20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AADF8F2-C986-4CCE-9677-D14D22187195}"/>
              </a:ext>
            </a:extLst>
          </p:cNvPr>
          <p:cNvSpPr txBox="1"/>
          <p:nvPr/>
        </p:nvSpPr>
        <p:spPr>
          <a:xfrm>
            <a:off x="4392613" y="848870"/>
            <a:ext cx="4464050" cy="5057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УДОБРЕНИЕ – ПЕРЕУДОБРЕНИЕ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Наши «приключения» с плантацией камчатской жимолости начались 4 года тому назад.</a:t>
            </a:r>
            <a:endParaRPr lang="pl-PL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 имея в этой области никакого опыта, позволяющего самостоятельно управлять плантацией на самом высоком уровне, мы решили в </a:t>
            </a: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2017 - 2018 гг.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воспользоваться </a:t>
            </a: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советами профессиональных компаний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Согласно рекомендациям, мы </a:t>
            </a: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интенсивно удобряли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нашу плантацию. В результате мы вырастили </a:t>
            </a: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мощные кусты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(некоторые сорта за 3 года достигли 170 см в высоту) </a:t>
            </a: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 десятками сильных побегов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но полученный результат </a:t>
            </a:r>
            <a:r>
              <a:rPr lang="ru-RU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ru-RU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удовлетворил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начальных </a:t>
            </a:r>
            <a:r>
              <a:rPr lang="ru-RU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ожиданий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 отношении урожая, который должен быть уже гораздо больше.  Некоторые сорта (например </a:t>
            </a:r>
            <a:r>
              <a:rPr lang="pl-P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pl-PL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Jugana</a:t>
            </a:r>
            <a:r>
              <a:rPr lang="pl-P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которая в сибирских условиях считается одним из наиболее плодородных сортов и дает до 6,5 кг плодов с куста) у нас до сих пор </a:t>
            </a: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 подтвердили своего потенциала.</a:t>
            </a:r>
            <a:endParaRPr lang="pl-PL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этом году мы закончили интенсивное минеральное удобрение в связи с началом процедуры </a:t>
            </a: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регистрации производства </a:t>
            </a:r>
            <a:r>
              <a:rPr lang="ru-RU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экологически </a:t>
            </a: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чистой камчатской жимолости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FC16304-5300-4B96-A616-80D17450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8"/>
          <a:stretch/>
        </p:blipFill>
        <p:spPr>
          <a:xfrm>
            <a:off x="4302729" y="57279"/>
            <a:ext cx="2021310" cy="600400"/>
          </a:xfrm>
          <a:prstGeom prst="rect">
            <a:avLst/>
          </a:prstGeom>
        </p:spPr>
      </p:pic>
      <p:cxnSp>
        <p:nvCxnSpPr>
          <p:cNvPr id="12" name="Łącznik prosty 11"/>
          <p:cNvCxnSpPr/>
          <p:nvPr/>
        </p:nvCxnSpPr>
        <p:spPr>
          <a:xfrm flipV="1">
            <a:off x="442889" y="536982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Obraz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343" y="296827"/>
            <a:ext cx="1170761" cy="74148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/>
          <a:stretch/>
        </p:blipFill>
        <p:spPr>
          <a:xfrm>
            <a:off x="1" y="0"/>
            <a:ext cx="4140199" cy="6858000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9284535-78AF-4608-BC6D-6632FB96F289}"/>
              </a:ext>
            </a:extLst>
          </p:cNvPr>
          <p:cNvSpPr txBox="1"/>
          <p:nvPr/>
        </p:nvSpPr>
        <p:spPr>
          <a:xfrm>
            <a:off x="1" y="6740863"/>
            <a:ext cx="9144000" cy="253275"/>
          </a:xfrm>
          <a:prstGeom prst="rect">
            <a:avLst/>
          </a:prstGeom>
          <a:gradFill>
            <a:gsLst>
              <a:gs pos="36000">
                <a:schemeClr val="bg1">
                  <a:alpha val="86000"/>
                  <a:lumMod val="100000"/>
                </a:schemeClr>
              </a:gs>
              <a:gs pos="97000">
                <a:schemeClr val="bg1">
                  <a:alpha val="11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УРОЖАЙ ● РЫНОК ● МЕХАНИЗИРОВАННАЯ УБОРКА ● ОПЫЛЕНИЕ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БОЛЕЗНИ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ОСЕННЕЕ ЦВЕТЕНИЕ ●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УДОБРЕНИЕ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ИТОГИ</a:t>
            </a:r>
            <a:endParaRPr lang="pl-PL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55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AADF8F2-C986-4CCE-9677-D14D22187195}"/>
              </a:ext>
            </a:extLst>
          </p:cNvPr>
          <p:cNvSpPr txBox="1"/>
          <p:nvPr/>
        </p:nvSpPr>
        <p:spPr>
          <a:xfrm>
            <a:off x="442889" y="1032126"/>
            <a:ext cx="8293995" cy="4243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ИТОГИ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Что мы узнали: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Ценность камчатской жимолости, как растения с высоким производственным потенциалом, была подтверждена.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Мы верим, что механизированная уборка десертных фруктов будет возможна, необходимы еще многие конструкторские работы и специальная подготовка плантации.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Главный успех: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Хорошая реакция рынка на ягоды, как свежие, так и переработанные. Хорошая цена.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Основная задача: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Доработка механизированной технологии уборки – по-нашему мнению - это самое большое ограничение рыночной «карьеры» камчатской жимолости.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algn="just">
              <a:lnSpc>
                <a:spcPct val="150000"/>
              </a:lnSpc>
            </a:pPr>
            <a:endParaRPr lang="pl-PL" sz="1400" dirty="0">
              <a:latin typeface="&amp;quote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FC16304-5300-4B96-A616-80D17450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8"/>
          <a:stretch/>
        </p:blipFill>
        <p:spPr>
          <a:xfrm>
            <a:off x="263120" y="64168"/>
            <a:ext cx="2021310" cy="600400"/>
          </a:xfrm>
          <a:prstGeom prst="rect">
            <a:avLst/>
          </a:prstGeom>
        </p:spPr>
      </p:pic>
      <p:cxnSp>
        <p:nvCxnSpPr>
          <p:cNvPr id="10" name="Łącznik prosty 9"/>
          <p:cNvCxnSpPr/>
          <p:nvPr/>
        </p:nvCxnSpPr>
        <p:spPr>
          <a:xfrm flipV="1">
            <a:off x="442889" y="536982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343" y="296827"/>
            <a:ext cx="1170761" cy="741482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9284535-78AF-4608-BC6D-6632FB96F289}"/>
              </a:ext>
            </a:extLst>
          </p:cNvPr>
          <p:cNvSpPr txBox="1"/>
          <p:nvPr/>
        </p:nvSpPr>
        <p:spPr>
          <a:xfrm>
            <a:off x="1" y="6740863"/>
            <a:ext cx="9144000" cy="253275"/>
          </a:xfrm>
          <a:prstGeom prst="rect">
            <a:avLst/>
          </a:prstGeom>
          <a:gradFill>
            <a:gsLst>
              <a:gs pos="36000">
                <a:schemeClr val="bg1">
                  <a:alpha val="86000"/>
                  <a:lumMod val="100000"/>
                </a:schemeClr>
              </a:gs>
              <a:gs pos="97000">
                <a:schemeClr val="bg1">
                  <a:alpha val="11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УРОЖАЙ ● РЫНОК ● МЕХАНИЗИРОВАННАЯ УБОРКА ● ОПЫЛЕНИЕ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БОЛЕЗНИ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ОСЕННЕЕ ЦВЕТЕНИЕ ● УДОБРЕНИЕ ●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ИТОГИ</a:t>
            </a:r>
            <a:endParaRPr lang="pl-PL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749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ole tekstowe 21"/>
          <p:cNvSpPr txBox="1"/>
          <p:nvPr/>
        </p:nvSpPr>
        <p:spPr>
          <a:xfrm>
            <a:off x="0" y="2342996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600" b="1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pl-P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000" dirty="0">
                <a:solidFill>
                  <a:srgbClr val="8AB215"/>
                </a:solidFill>
                <a:latin typeface="Arial" panose="020B0604020202020204" pitchFamily="34" charset="0"/>
              </a:rPr>
              <a:t>Tadeusz Kusibab </a:t>
            </a:r>
            <a:r>
              <a:rPr lang="pl-PL" sz="1600" dirty="0">
                <a:solidFill>
                  <a:srgbClr val="8AB215"/>
                </a:solidFill>
                <a:latin typeface="Arial" panose="020B0604020202020204" pitchFamily="34" charset="0"/>
              </a:rPr>
              <a:t>(</a:t>
            </a:r>
            <a:r>
              <a:rPr lang="az-Cyrl-AZ" sz="1600" dirty="0">
                <a:solidFill>
                  <a:srgbClr val="8AB215"/>
                </a:solidFill>
                <a:latin typeface="Arial" panose="020B0604020202020204" pitchFamily="34" charset="0"/>
              </a:rPr>
              <a:t>Тадеуш Кусибаб</a:t>
            </a:r>
            <a:r>
              <a:rPr lang="pl-PL" sz="1600" dirty="0">
                <a:solidFill>
                  <a:srgbClr val="8AB215"/>
                </a:solidFill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pl-PL" sz="2000" dirty="0">
                <a:solidFill>
                  <a:srgbClr val="8AB215"/>
                </a:solidFill>
                <a:latin typeface="Arial" panose="020B0604020202020204" pitchFamily="34" charset="0"/>
              </a:rPr>
              <a:t>Justyna Kusibab-Mruk </a:t>
            </a:r>
            <a:r>
              <a:rPr lang="pl-PL" sz="1600" dirty="0">
                <a:solidFill>
                  <a:srgbClr val="8AB215"/>
                </a:solidFill>
                <a:latin typeface="Arial" panose="020B0604020202020204" pitchFamily="34" charset="0"/>
              </a:rPr>
              <a:t>(</a:t>
            </a:r>
            <a:r>
              <a:rPr lang="az-Cyrl-AZ" sz="1600" dirty="0">
                <a:solidFill>
                  <a:srgbClr val="8AB215"/>
                </a:solidFill>
                <a:latin typeface="Arial" panose="020B0604020202020204" pitchFamily="34" charset="0"/>
              </a:rPr>
              <a:t>Юстина Кусибаб-Мрук</a:t>
            </a:r>
            <a:r>
              <a:rPr lang="pl-PL" sz="1600" dirty="0">
                <a:solidFill>
                  <a:srgbClr val="8AB215"/>
                </a:solidFill>
                <a:latin typeface="Arial" panose="020B0604020202020204" pitchFamily="34" charset="0"/>
              </a:rPr>
              <a:t>)</a:t>
            </a:r>
            <a:endParaRPr lang="az-Cyrl-AZ" sz="1600" dirty="0">
              <a:solidFill>
                <a:srgbClr val="8AB215"/>
              </a:solidFill>
              <a:latin typeface="Arial" panose="020B0604020202020204" pitchFamily="34" charset="0"/>
            </a:endParaRPr>
          </a:p>
          <a:p>
            <a:pPr algn="ctr"/>
            <a:endParaRPr lang="az-Cyrl-AZ" sz="2000" dirty="0">
              <a:solidFill>
                <a:srgbClr val="8AB215"/>
              </a:solidFill>
              <a:latin typeface="Arial" panose="020B0604020202020204" pitchFamily="34" charset="0"/>
            </a:endParaRPr>
          </a:p>
          <a:p>
            <a:pPr algn="ctr"/>
            <a:endParaRPr lang="pl-PL" sz="2000" dirty="0">
              <a:solidFill>
                <a:srgbClr val="8AB215"/>
              </a:solidFill>
              <a:latin typeface="Arial" panose="020B0604020202020204" pitchFamily="34" charset="0"/>
            </a:endParaRPr>
          </a:p>
          <a:p>
            <a:pPr algn="ctr"/>
            <a:endParaRPr lang="pl-PL" sz="2000" dirty="0">
              <a:solidFill>
                <a:srgbClr val="8AB215"/>
              </a:solidFill>
              <a:latin typeface="Arial" panose="020B0604020202020204" pitchFamily="34" charset="0"/>
            </a:endParaRPr>
          </a:p>
          <a:p>
            <a:pPr algn="ctr"/>
            <a:endParaRPr lang="pl-PL" sz="3600" b="1" dirty="0">
              <a:solidFill>
                <a:srgbClr val="8AB215"/>
              </a:solidFill>
              <a:latin typeface="AR BONNIE" panose="02000000000000000000" pitchFamily="2" charset="0"/>
            </a:endParaRPr>
          </a:p>
          <a:p>
            <a:pPr algn="ctr"/>
            <a:endParaRPr lang="pl-PL" sz="3600" b="1" dirty="0">
              <a:solidFill>
                <a:srgbClr val="8AB215"/>
              </a:solidFill>
              <a:latin typeface="AR BONNIE" panose="02000000000000000000" pitchFamily="2" charset="0"/>
            </a:endParaRPr>
          </a:p>
          <a:p>
            <a:pPr algn="ctr"/>
            <a:endParaRPr lang="pl-PL" sz="1600" b="1" dirty="0">
              <a:latin typeface="AR BONNIE" panose="02000000000000000000" pitchFamily="2" charset="0"/>
            </a:endParaRPr>
          </a:p>
          <a:p>
            <a:pPr algn="ctr"/>
            <a:endParaRPr lang="pl-PL" sz="1600" b="1" dirty="0">
              <a:latin typeface="AR BONNIE" panose="02000000000000000000" pitchFamily="2" charset="0"/>
            </a:endParaRPr>
          </a:p>
        </p:txBody>
      </p:sp>
      <p:cxnSp>
        <p:nvCxnSpPr>
          <p:cNvPr id="17" name="Łącznik prosty 16"/>
          <p:cNvCxnSpPr/>
          <p:nvPr/>
        </p:nvCxnSpPr>
        <p:spPr>
          <a:xfrm flipV="1">
            <a:off x="442889" y="6230494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5836B07-543C-489C-8206-791EFBCFC241}"/>
              </a:ext>
            </a:extLst>
          </p:cNvPr>
          <p:cNvSpPr txBox="1"/>
          <p:nvPr/>
        </p:nvSpPr>
        <p:spPr>
          <a:xfrm>
            <a:off x="7114146" y="470356"/>
            <a:ext cx="1622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>
                <a:solidFill>
                  <a:schemeClr val="bg1">
                    <a:lumMod val="50000"/>
                  </a:schemeClr>
                </a:solidFill>
              </a:rPr>
              <a:t>Февраль 2020 г</a:t>
            </a:r>
            <a:r>
              <a:rPr lang="az-Cyrl-AZ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pl-PL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E6C0A13-E4EE-4ED9-8B4B-B09FDB0C2A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15" y="23705"/>
            <a:ext cx="2623569" cy="924515"/>
          </a:xfrm>
          <a:prstGeom prst="rect">
            <a:avLst/>
          </a:prstGeom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C152BAF1-C228-4DAF-B14C-02C2F28F6999}"/>
              </a:ext>
            </a:extLst>
          </p:cNvPr>
          <p:cNvCxnSpPr/>
          <p:nvPr/>
        </p:nvCxnSpPr>
        <p:spPr>
          <a:xfrm flipV="1">
            <a:off x="442889" y="781683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Obraz 5">
            <a:extLst>
              <a:ext uri="{FF2B5EF4-FFF2-40B4-BE49-F238E27FC236}">
                <a16:creationId xmlns:a16="http://schemas.microsoft.com/office/drawing/2014/main" id="{670C6BB1-FC90-4637-BCE9-52A768866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850" y="598147"/>
            <a:ext cx="1615531" cy="102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8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5FC16304-5300-4B96-A616-80D17450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8"/>
          <a:stretch/>
        </p:blipFill>
        <p:spPr>
          <a:xfrm>
            <a:off x="263120" y="64168"/>
            <a:ext cx="2021310" cy="600400"/>
          </a:xfrm>
          <a:prstGeom prst="rect">
            <a:avLst/>
          </a:prstGeom>
        </p:spPr>
      </p:pic>
      <p:cxnSp>
        <p:nvCxnSpPr>
          <p:cNvPr id="10" name="Łącznik prosty 9"/>
          <p:cNvCxnSpPr/>
          <p:nvPr/>
        </p:nvCxnSpPr>
        <p:spPr>
          <a:xfrm flipV="1">
            <a:off x="442889" y="536982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343" y="296827"/>
            <a:ext cx="1170761" cy="741482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1"/>
          <a:stretch/>
        </p:blipFill>
        <p:spPr>
          <a:xfrm>
            <a:off x="1" y="4107494"/>
            <a:ext cx="9144000" cy="2499411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3590" b="17196"/>
          <a:stretch/>
        </p:blipFill>
        <p:spPr>
          <a:xfrm>
            <a:off x="2" y="1454926"/>
            <a:ext cx="9161884" cy="2486527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AADF8F2-C986-4CCE-9677-D14D22187195}"/>
              </a:ext>
            </a:extLst>
          </p:cNvPr>
          <p:cNvSpPr txBox="1"/>
          <p:nvPr/>
        </p:nvSpPr>
        <p:spPr>
          <a:xfrm>
            <a:off x="263120" y="648786"/>
            <a:ext cx="8473764" cy="76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Факты из жизни нашей плантации:</a:t>
            </a:r>
            <a:endParaRPr lang="pl-PL" sz="9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4500" lvl="0" indent="-263525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2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кустов будет иметь решающее значение при их подготовке к механизированной уборке.</a:t>
            </a:r>
            <a:endParaRPr lang="pl-P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89284535-78AF-4608-BC6D-6632FB96F289}"/>
              </a:ext>
            </a:extLst>
          </p:cNvPr>
          <p:cNvSpPr txBox="1"/>
          <p:nvPr/>
        </p:nvSpPr>
        <p:spPr>
          <a:xfrm>
            <a:off x="1" y="6740863"/>
            <a:ext cx="9144000" cy="253275"/>
          </a:xfrm>
          <a:prstGeom prst="rect">
            <a:avLst/>
          </a:prstGeom>
          <a:gradFill>
            <a:gsLst>
              <a:gs pos="36000">
                <a:schemeClr val="bg1">
                  <a:alpha val="86000"/>
                  <a:lumMod val="100000"/>
                </a:schemeClr>
              </a:gs>
              <a:gs pos="97000">
                <a:schemeClr val="bg1">
                  <a:alpha val="11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УРОЖАЙ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РЫНОК ● МЕХАНИЗИРОВАННАЯ УБОРКА ● ОПЫЛЕНИЕ ● БОЛЕЗНИ ● ОСЕННЕЕ ЦВЕТЕНИЕ ● УДОБРЕНИЕ ● ИТОГИ</a:t>
            </a:r>
            <a:endParaRPr lang="pl-PL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9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5FC16304-5300-4B96-A616-80D17450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/>
          <a:stretch/>
        </p:blipFill>
        <p:spPr>
          <a:xfrm>
            <a:off x="4309480" y="16042"/>
            <a:ext cx="2021310" cy="641652"/>
          </a:xfrm>
          <a:prstGeom prst="rect">
            <a:avLst/>
          </a:prstGeom>
        </p:spPr>
      </p:pic>
      <p:cxnSp>
        <p:nvCxnSpPr>
          <p:cNvPr id="16" name="Łącznik prosty 15"/>
          <p:cNvCxnSpPr/>
          <p:nvPr/>
        </p:nvCxnSpPr>
        <p:spPr>
          <a:xfrm flipV="1">
            <a:off x="442889" y="536982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7" name="Obraz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343" y="296827"/>
            <a:ext cx="1170761" cy="741482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" r="8306"/>
          <a:stretch/>
        </p:blipFill>
        <p:spPr>
          <a:xfrm>
            <a:off x="1" y="0"/>
            <a:ext cx="3850105" cy="6858000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0" y="6379072"/>
            <a:ext cx="1828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’</a:t>
            </a:r>
            <a:r>
              <a:rPr lang="pl-PL" sz="1200" dirty="0" err="1"/>
              <a:t>Vostorg</a:t>
            </a:r>
            <a:r>
              <a:rPr lang="pl-PL" sz="1200" dirty="0"/>
              <a:t>’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AADF8F2-C986-4CCE-9677-D14D22187195}"/>
              </a:ext>
            </a:extLst>
          </p:cNvPr>
          <p:cNvSpPr txBox="1"/>
          <p:nvPr/>
        </p:nvSpPr>
        <p:spPr>
          <a:xfrm>
            <a:off x="4170940" y="853164"/>
            <a:ext cx="4506326" cy="5495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Подведение итогов по уборке урожая 2019 года:</a:t>
            </a:r>
            <a:endParaRPr lang="pl-PL" sz="1400" b="1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pl-PL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249238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в этом году мы получили урожай, который можем уже назвать коммерческим,</a:t>
            </a:r>
          </a:p>
          <a:p>
            <a:pPr marL="342900" lvl="0" indent="-249238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249238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лучшие сорта, посаженные осенью 2015 года, дающие урожай  более 2 кг с куста:</a:t>
            </a:r>
          </a:p>
          <a:p>
            <a:pPr marL="622300" lvl="0" indent="-171450" algn="just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’Aurora’</a:t>
            </a:r>
          </a:p>
          <a:p>
            <a:pPr marL="622300" lvl="0" indent="-171450" algn="just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’Vostorg’</a:t>
            </a:r>
          </a:p>
          <a:p>
            <a:pPr marL="622300" lvl="0" indent="-171450" algn="just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’Honeybee’</a:t>
            </a:r>
          </a:p>
          <a:p>
            <a:pPr marL="342900" lvl="0" indent="-249238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249238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лучшие канадские сорта, посаженные в августе 2016 года, дающие урожай  1,8–4,5 кг с куста:</a:t>
            </a:r>
          </a:p>
          <a:p>
            <a:pPr marL="633413" lvl="0" indent="-182563" algn="just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’Boreal Beauty’</a:t>
            </a:r>
          </a:p>
          <a:p>
            <a:pPr marL="633413" lvl="0" indent="-182563" algn="just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’Boreal Beast’</a:t>
            </a:r>
          </a:p>
          <a:p>
            <a:pPr marL="633413" lvl="0" indent="-182563" algn="just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’Boreal Blizzard’</a:t>
            </a:r>
          </a:p>
          <a:p>
            <a:pPr marL="342900" lvl="0" indent="-249238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249238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урожайность 4-летней плантации составила более 10 т/га, что позволяет отнести камчатскую жимолость к числу видов, обладающих большим потенциалом урожайности.</a:t>
            </a:r>
          </a:p>
          <a:p>
            <a:pPr>
              <a:spcAft>
                <a:spcPts val="600"/>
              </a:spcAft>
            </a:pPr>
            <a:endParaRPr lang="pl-PL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Очень важен и тот факт, что информация о величине урожая, поступившая от садоводов, </a:t>
            </a:r>
            <a:r>
              <a:rPr lang="ru-RU" sz="1400" b="1" dirty="0">
                <a:solidFill>
                  <a:srgbClr val="7030A0"/>
                </a:solidFill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была подтверждена</a:t>
            </a:r>
            <a:endParaRPr lang="pl-PL" sz="1400" b="1" dirty="0">
              <a:solidFill>
                <a:srgbClr val="7030A0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9284535-78AF-4608-BC6D-6632FB96F289}"/>
              </a:ext>
            </a:extLst>
          </p:cNvPr>
          <p:cNvSpPr txBox="1"/>
          <p:nvPr/>
        </p:nvSpPr>
        <p:spPr>
          <a:xfrm>
            <a:off x="1" y="6740863"/>
            <a:ext cx="9144000" cy="253275"/>
          </a:xfrm>
          <a:prstGeom prst="rect">
            <a:avLst/>
          </a:prstGeom>
          <a:gradFill>
            <a:gsLst>
              <a:gs pos="36000">
                <a:schemeClr val="bg1">
                  <a:alpha val="86000"/>
                  <a:lumMod val="100000"/>
                </a:schemeClr>
              </a:gs>
              <a:gs pos="97000">
                <a:schemeClr val="bg1">
                  <a:alpha val="11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УРОЖАЙ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РЫНОК ● МЕХАНИЗИРОВАННАЯ УБОРКА ● ОПЫЛЕНИЕ ● БОЛЕЗНИ ● ОСЕННЕЕ ЦВЕТЕНИЕ ● УДОБРЕНИЕ ● ИТОГИ</a:t>
            </a:r>
            <a:endParaRPr lang="pl-PL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14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5FC16304-5300-4B96-A616-80D17450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/>
          <a:stretch/>
        </p:blipFill>
        <p:spPr>
          <a:xfrm>
            <a:off x="4309480" y="16042"/>
            <a:ext cx="2021310" cy="641652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AADF8F2-C986-4CCE-9677-D14D22187195}"/>
              </a:ext>
            </a:extLst>
          </p:cNvPr>
          <p:cNvSpPr txBox="1"/>
          <p:nvPr/>
        </p:nvSpPr>
        <p:spPr>
          <a:xfrm>
            <a:off x="3985452" y="536982"/>
            <a:ext cx="4905904" cy="607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А вот список наших сортов:</a:t>
            </a:r>
            <a:endParaRPr lang="pl-PL" sz="1400" b="1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pl-PL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249238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z-Cyrl-AZ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лучшие сорта для плантаций в наших климатических условиях: </a:t>
            </a:r>
          </a:p>
          <a:p>
            <a:pPr marL="450850" lvl="0" indent="84138" algn="just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az-Cyrl-AZ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российские: ’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Vostorg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</a:p>
          <a:p>
            <a:pPr marL="450850" lvl="0" indent="84138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az-Cyrl-AZ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канадские: ’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Aurora’, ’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Boreal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Beauty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’, ’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Boreal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Beast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’, ’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Boreal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Blizzard’, ’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Honeybee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</a:p>
          <a:p>
            <a:pPr marL="342900" lvl="0" indent="-249238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pl-PL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249238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z-Cyrl-AZ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перспективные сорта, нуждающиеся в подтверждении их пригодности в наших условиях:</a:t>
            </a:r>
          </a:p>
          <a:p>
            <a:pPr marL="450850" lvl="0" indent="187325" algn="just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az-Cyrl-AZ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российские: ’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Jugana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’, ’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Sinij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Utes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</a:p>
          <a:p>
            <a:pPr marL="450850" lvl="0" indent="187325" algn="just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az-Cyrl-AZ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несколько селекционных форм из Канады (Университет Саскачеван), оценка продолжается </a:t>
            </a:r>
          </a:p>
          <a:p>
            <a:pPr marL="342900" lvl="0" indent="-249238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az-Cyrl-AZ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249238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z-Cyrl-AZ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сорта, которые хорошо плодоносят, но из-за некоторых характеристик плодов (например, слишком мягкие фрукты) не подходят для товарных плантаций, десертного назначения:</a:t>
            </a:r>
          </a:p>
          <a:p>
            <a:pPr marL="534988" lvl="0" indent="271463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az-Cyrl-AZ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российские: ’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Bakcharskij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Velikan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’, ’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Docz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Velikana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’, ’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Streżewczanka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’,</a:t>
            </a:r>
          </a:p>
          <a:p>
            <a:pPr marL="534988" lvl="0" indent="271463" algn="just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az-Cyrl-AZ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канадские: ’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Indigo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Gem’, ’Tundra’</a:t>
            </a:r>
          </a:p>
          <a:p>
            <a:pPr marL="342900" lvl="0" indent="-249238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pl-PL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249238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z-Cyrl-AZ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наблюдаемые нами сорта, хорошо оцениваемые садоводами, пока еще слишком молоды, чтобы дать достоверную оценку,</a:t>
            </a:r>
          </a:p>
          <a:p>
            <a:pPr marL="534988" lvl="0" indent="271463" algn="just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az-Cyrl-AZ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российские: ’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Usłada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’, ’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Ussulga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’, ’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Lavina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</a:p>
          <a:p>
            <a:pPr marL="534988" lvl="0" indent="271463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az-Cyrl-AZ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американские: ’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Blue Banana’, ’Blue 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Treasure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’, ’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Giant’s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Heart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’, ’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Strawberry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200" dirty="0" err="1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Sensation</a:t>
            </a:r>
            <a:r>
              <a:rPr lang="pl-PL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’.</a:t>
            </a:r>
          </a:p>
        </p:txBody>
      </p:sp>
      <p:cxnSp>
        <p:nvCxnSpPr>
          <p:cNvPr id="16" name="Łącznik prosty 15"/>
          <p:cNvCxnSpPr/>
          <p:nvPr/>
        </p:nvCxnSpPr>
        <p:spPr>
          <a:xfrm flipV="1">
            <a:off x="400685" y="536982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7" name="Obraz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343" y="296827"/>
            <a:ext cx="1170761" cy="74148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8"/>
          <a:stretch/>
        </p:blipFill>
        <p:spPr>
          <a:xfrm>
            <a:off x="0" y="4644183"/>
            <a:ext cx="3797607" cy="222161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8"/>
          <a:stretch/>
        </p:blipFill>
        <p:spPr>
          <a:xfrm>
            <a:off x="2430" y="2337318"/>
            <a:ext cx="3795177" cy="2232512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33817" r="-484" b="22767"/>
          <a:stretch/>
        </p:blipFill>
        <p:spPr>
          <a:xfrm>
            <a:off x="4862" y="-6359"/>
            <a:ext cx="3792745" cy="2268296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-39238" y="1927941"/>
            <a:ext cx="1828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pl-PL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Boreal</a:t>
            </a:r>
            <a:r>
              <a:rPr lang="pl-PL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Beauty</a:t>
            </a:r>
            <a:r>
              <a:rPr lang="pl-PL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-62437" y="4224698"/>
            <a:ext cx="1828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pl-PL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Boreal</a:t>
            </a:r>
            <a:r>
              <a:rPr lang="pl-PL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Blizzard’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-39238" y="6346022"/>
            <a:ext cx="1828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pl-PL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Boreal</a:t>
            </a:r>
            <a:r>
              <a:rPr lang="pl-PL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Beast</a:t>
            </a:r>
            <a:r>
              <a:rPr lang="pl-PL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9284535-78AF-4608-BC6D-6632FB96F289}"/>
              </a:ext>
            </a:extLst>
          </p:cNvPr>
          <p:cNvSpPr txBox="1"/>
          <p:nvPr/>
        </p:nvSpPr>
        <p:spPr>
          <a:xfrm>
            <a:off x="1" y="6740863"/>
            <a:ext cx="9144000" cy="253275"/>
          </a:xfrm>
          <a:prstGeom prst="rect">
            <a:avLst/>
          </a:prstGeom>
          <a:gradFill>
            <a:gsLst>
              <a:gs pos="36000">
                <a:schemeClr val="bg1">
                  <a:alpha val="86000"/>
                  <a:lumMod val="100000"/>
                </a:schemeClr>
              </a:gs>
              <a:gs pos="97000">
                <a:schemeClr val="bg1">
                  <a:alpha val="11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УРОЖАЙ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РЫНОК ● МЕХАНИЗИРОВАННАЯ УБОРКА ● ОПЫЛЕНИЕ ● БОЛЕЗНИ ● ОСЕННЕЕ ЦВЕТЕНИЕ ● УДОБРЕНИЕ ● ИТОГИ</a:t>
            </a:r>
            <a:endParaRPr lang="pl-PL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94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FC16304-5300-4B96-A616-80D17450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8" b="25735"/>
          <a:stretch/>
        </p:blipFill>
        <p:spPr>
          <a:xfrm>
            <a:off x="263120" y="0"/>
            <a:ext cx="2021310" cy="417095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20" y="417094"/>
            <a:ext cx="8593543" cy="6236367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97330">
            <a:off x="8124819" y="72722"/>
            <a:ext cx="1087492" cy="6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93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Łącznik prosty 15"/>
          <p:cNvCxnSpPr/>
          <p:nvPr/>
        </p:nvCxnSpPr>
        <p:spPr>
          <a:xfrm flipV="1">
            <a:off x="442889" y="536982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9284535-78AF-4608-BC6D-6632FB96F289}"/>
              </a:ext>
            </a:extLst>
          </p:cNvPr>
          <p:cNvSpPr txBox="1"/>
          <p:nvPr/>
        </p:nvSpPr>
        <p:spPr>
          <a:xfrm>
            <a:off x="71021" y="6567383"/>
            <a:ext cx="90729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/>
              <a:t>PLON</a:t>
            </a:r>
            <a:r>
              <a:rPr lang="pl-PL" sz="1000" dirty="0"/>
              <a:t> ● </a:t>
            </a:r>
            <a:r>
              <a:rPr lang="pl-PL" sz="1000" dirty="0">
                <a:solidFill>
                  <a:schemeClr val="bg1">
                    <a:lumMod val="65000"/>
                  </a:schemeClr>
                </a:solidFill>
              </a:rPr>
              <a:t>RYNEK ● ZBIÓR MECHANICZNY ● ZAPYLANIE ● CHOROBY ● JESIENNE KWITNIENIE ● NAWOŻENIE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" t="-392"/>
          <a:stretch/>
        </p:blipFill>
        <p:spPr>
          <a:xfrm>
            <a:off x="-26894" y="-26894"/>
            <a:ext cx="9170894" cy="688489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41943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5FC16304-5300-4B96-A616-80D17450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8"/>
          <a:stretch/>
        </p:blipFill>
        <p:spPr>
          <a:xfrm>
            <a:off x="263120" y="64168"/>
            <a:ext cx="2021310" cy="6004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FAADF8F2-C986-4CCE-9677-D14D22187195}"/>
              </a:ext>
            </a:extLst>
          </p:cNvPr>
          <p:cNvSpPr txBox="1"/>
          <p:nvPr/>
        </p:nvSpPr>
        <p:spPr>
          <a:xfrm>
            <a:off x="310969" y="944563"/>
            <a:ext cx="8522063" cy="1708160"/>
          </a:xfrm>
          <a:prstGeom prst="rect">
            <a:avLst/>
          </a:prstGeom>
          <a:noFill/>
          <a:ln>
            <a:solidFill>
              <a:srgbClr val="947EBC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rgbClr val="7B60AC"/>
                </a:solidFill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Исполнительным регламентом Комиссии (ЕС) 018/1991  </a:t>
            </a:r>
            <a:endParaRPr lang="pl-PL" sz="1400" b="1" dirty="0">
              <a:solidFill>
                <a:srgbClr val="7B60AC"/>
              </a:solidFill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rgbClr val="7B60AC"/>
                </a:solidFill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от 13 декабря 2018 года,</a:t>
            </a:r>
            <a:r>
              <a:rPr lang="pl-PL" sz="1400" b="1" dirty="0">
                <a:solidFill>
                  <a:srgbClr val="7B60AC"/>
                </a:solidFill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7B60AC"/>
                </a:solidFill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Регламентом Европейского парламента и Совета Европейского Союза 2015/2283/ЕС о новых пищевых продуктах, </a:t>
            </a:r>
            <a:endParaRPr lang="pl-PL" sz="1400" b="1" dirty="0">
              <a:solidFill>
                <a:srgbClr val="7B60AC"/>
              </a:solidFill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rgbClr val="7B60AC"/>
                </a:solidFill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ягоды камчатской жимолости (</a:t>
            </a:r>
            <a:r>
              <a:rPr lang="ru-RU" sz="1400" b="1" i="1" dirty="0">
                <a:solidFill>
                  <a:srgbClr val="7B60AC"/>
                </a:solidFill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Lonicera caerulea </a:t>
            </a:r>
            <a:r>
              <a:rPr lang="ru-RU" sz="1400" b="1" dirty="0">
                <a:solidFill>
                  <a:srgbClr val="7B60AC"/>
                </a:solidFill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L.) </a:t>
            </a:r>
            <a:endParaRPr lang="pl-PL" sz="1400" b="1" dirty="0">
              <a:solidFill>
                <a:srgbClr val="7B60AC"/>
              </a:solidFill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rgbClr val="7B60AC"/>
                </a:solidFill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были внесены в список традиционных продуктов питания.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63120" y="2658484"/>
            <a:ext cx="8522063" cy="1600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algn="just">
              <a:lnSpc>
                <a:spcPct val="115000"/>
              </a:lnSpc>
            </a:pPr>
            <a:r>
              <a:rPr lang="ru-RU" sz="1400" b="1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Данный регламент разрешает оборот ягодами камчатской жимолости на территории ЕС.</a:t>
            </a:r>
            <a:endParaRPr lang="pl-PL" sz="1400" b="1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4163" algn="just">
              <a:lnSpc>
                <a:spcPct val="115000"/>
              </a:lnSpc>
            </a:pPr>
            <a:r>
              <a:rPr lang="pl-PL" sz="4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 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Урожай этого года (более десятка тонн) был использован следующим образом:</a:t>
            </a:r>
            <a:endParaRPr lang="pl-PL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10% урожая мы продали на рынке десертных фруктов в упаковках по 125 г и 250 г,</a:t>
            </a:r>
            <a:endParaRPr lang="pl-PL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20% мы направили в профессиональную компанию  для изготовления сока в емкостях 300 мл и 3 л,</a:t>
            </a:r>
            <a:endParaRPr lang="pl-PL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20% было переработано на лиофилизат в упаковках по 25 г,</a:t>
            </a:r>
            <a:endParaRPr lang="pl-PL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1200" dirty="0"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50% было продано в замороженном виде, в упаковках по 20 кг.</a:t>
            </a:r>
            <a:endParaRPr lang="pl-PL" sz="1200" dirty="0"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Łącznik prosty 15"/>
          <p:cNvCxnSpPr/>
          <p:nvPr/>
        </p:nvCxnSpPr>
        <p:spPr>
          <a:xfrm flipV="1">
            <a:off x="442889" y="536982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7" name="Obraz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343" y="296827"/>
            <a:ext cx="1170761" cy="74148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7" t="-31" r="41173" b="-360"/>
          <a:stretch/>
        </p:blipFill>
        <p:spPr>
          <a:xfrm>
            <a:off x="263120" y="4473575"/>
            <a:ext cx="1260295" cy="1940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21528" r="5346" b="3965"/>
          <a:stretch/>
        </p:blipFill>
        <p:spPr>
          <a:xfrm>
            <a:off x="1760690" y="4494184"/>
            <a:ext cx="1350500" cy="19413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3909" r="11615" b="6129"/>
          <a:stretch/>
        </p:blipFill>
        <p:spPr>
          <a:xfrm>
            <a:off x="5618132" y="4494428"/>
            <a:ext cx="1628241" cy="19204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0" t="21687" r="10652" b="4063"/>
          <a:stretch/>
        </p:blipFill>
        <p:spPr>
          <a:xfrm>
            <a:off x="7489609" y="4494428"/>
            <a:ext cx="1256191" cy="19352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/>
          <a:stretch/>
        </p:blipFill>
        <p:spPr>
          <a:xfrm>
            <a:off x="3393156" y="4507053"/>
            <a:ext cx="2006706" cy="19226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9284535-78AF-4608-BC6D-6632FB96F289}"/>
              </a:ext>
            </a:extLst>
          </p:cNvPr>
          <p:cNvSpPr txBox="1"/>
          <p:nvPr/>
        </p:nvSpPr>
        <p:spPr>
          <a:xfrm>
            <a:off x="1" y="6740863"/>
            <a:ext cx="9144000" cy="253275"/>
          </a:xfrm>
          <a:prstGeom prst="rect">
            <a:avLst/>
          </a:prstGeom>
          <a:gradFill>
            <a:gsLst>
              <a:gs pos="36000">
                <a:schemeClr val="bg1">
                  <a:alpha val="86000"/>
                  <a:lumMod val="100000"/>
                </a:schemeClr>
              </a:gs>
              <a:gs pos="97000">
                <a:schemeClr val="bg1">
                  <a:alpha val="11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УРОЖАЙ ●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РЫНОК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МЕХАНИЗИРОВАННАЯ УБОРКА ● ОПЫЛЕНИЕ ● БОЛЕЗНИ ● ОСЕННЕЕ ЦВЕТЕНИЕ ● УДОБРЕНИЕ ● ИТОГИ</a:t>
            </a:r>
            <a:endParaRPr lang="pl-PL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5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/>
          <p:cNvSpPr txBox="1"/>
          <p:nvPr/>
        </p:nvSpPr>
        <p:spPr>
          <a:xfrm>
            <a:off x="3866029" y="1452078"/>
            <a:ext cx="4778495" cy="1977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возможности использования  ягод камчатской жимолости:</a:t>
            </a: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4163" algn="just">
              <a:lnSpc>
                <a:spcPct val="115000"/>
              </a:lnSpc>
            </a:pPr>
            <a:endParaRPr lang="pl-PL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молочный рынок: мороженое, йогурт,</a:t>
            </a:r>
            <a:endParaRPr lang="pl-PL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форме порошка: например краситель,</a:t>
            </a:r>
            <a:endParaRPr lang="pl-PL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детское питание,</a:t>
            </a:r>
            <a:endParaRPr lang="pl-PL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спиртные напитки: например вино, настойка.</a:t>
            </a:r>
            <a:endParaRPr lang="pl-PL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827915" y="4273308"/>
            <a:ext cx="4999073" cy="1791260"/>
          </a:xfrm>
          <a:prstGeom prst="rect">
            <a:avLst/>
          </a:prstGeom>
          <a:noFill/>
          <a:ln>
            <a:solidFill>
              <a:srgbClr val="D1C8E2"/>
            </a:solidFill>
          </a:ln>
        </p:spPr>
        <p:txBody>
          <a:bodyPr wrap="square" rtlCol="0">
            <a:spAutoFit/>
          </a:bodyPr>
          <a:lstStyle/>
          <a:p>
            <a:pPr marL="284163">
              <a:lnSpc>
                <a:spcPct val="115000"/>
              </a:lnSpc>
            </a:pPr>
            <a:endParaRPr lang="pl-PL" sz="1600" b="1" dirty="0">
              <a:solidFill>
                <a:srgbClr val="947EBC"/>
              </a:solidFill>
              <a:latin typeface="&amp;quot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600" b="1" dirty="0">
                <a:solidFill>
                  <a:srgbClr val="947EBC"/>
                </a:solidFill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Барьер входа  на рынок камчатской жимолости - незначительное  предложение, которое ограничивает, или даже элиминирует интерес к ней серьезных покупателей.</a:t>
            </a:r>
          </a:p>
          <a:p>
            <a:pPr marL="284163">
              <a:lnSpc>
                <a:spcPct val="115000"/>
              </a:lnSpc>
            </a:pPr>
            <a:r>
              <a:rPr lang="pl-PL" sz="1600" b="1" dirty="0">
                <a:solidFill>
                  <a:srgbClr val="947EBC"/>
                </a:solidFill>
                <a:latin typeface="&amp;quote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5FC16304-5300-4B96-A616-80D17450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/>
          <a:stretch/>
        </p:blipFill>
        <p:spPr>
          <a:xfrm>
            <a:off x="4181144" y="16042"/>
            <a:ext cx="2021310" cy="641652"/>
          </a:xfrm>
          <a:prstGeom prst="rect">
            <a:avLst/>
          </a:prstGeom>
        </p:spPr>
      </p:pic>
      <p:cxnSp>
        <p:nvCxnSpPr>
          <p:cNvPr id="16" name="Łącznik prosty 15"/>
          <p:cNvCxnSpPr/>
          <p:nvPr/>
        </p:nvCxnSpPr>
        <p:spPr>
          <a:xfrm flipV="1">
            <a:off x="442889" y="536982"/>
            <a:ext cx="8293995" cy="25757"/>
          </a:xfrm>
          <a:prstGeom prst="line">
            <a:avLst/>
          </a:prstGeom>
          <a:ln w="19050">
            <a:solidFill>
              <a:srgbClr val="B6A7D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0" t="29535" r="53352" b="8215"/>
          <a:stretch/>
        </p:blipFill>
        <p:spPr>
          <a:xfrm>
            <a:off x="0" y="-21077"/>
            <a:ext cx="3522934" cy="6892483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343" y="296827"/>
            <a:ext cx="1170761" cy="741482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9284535-78AF-4608-BC6D-6632FB96F289}"/>
              </a:ext>
            </a:extLst>
          </p:cNvPr>
          <p:cNvSpPr txBox="1"/>
          <p:nvPr/>
        </p:nvSpPr>
        <p:spPr>
          <a:xfrm>
            <a:off x="1" y="6740863"/>
            <a:ext cx="9144000" cy="253275"/>
          </a:xfrm>
          <a:prstGeom prst="rect">
            <a:avLst/>
          </a:prstGeom>
          <a:gradFill>
            <a:gsLst>
              <a:gs pos="36000">
                <a:schemeClr val="bg1">
                  <a:alpha val="86000"/>
                  <a:lumMod val="100000"/>
                </a:schemeClr>
              </a:gs>
              <a:gs pos="97000">
                <a:schemeClr val="bg1">
                  <a:alpha val="11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УРОЖАЙ ●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РЫНОК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● МЕХАНИЗИРОВАННАЯ УБОРКА ● ОПЫЛЕНИЕ ● БОЛЕЗНИ ● ОСЕННЕЕ ЦВЕТЕНИЕ ● УДОБРЕНИЕ ● ИТОГИ</a:t>
            </a:r>
            <a:endParaRPr lang="pl-PL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46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5859</TotalTime>
  <Words>2320</Words>
  <Application>Microsoft Office PowerPoint</Application>
  <PresentationFormat>Экран (4:3)</PresentationFormat>
  <Paragraphs>238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&amp;querl</vt:lpstr>
      <vt:lpstr>&amp;quote</vt:lpstr>
      <vt:lpstr>AR BONNIE</vt:lpstr>
      <vt:lpstr>Arial</vt:lpstr>
      <vt:lpstr>Calibri</vt:lpstr>
      <vt:lpstr>Calibri Light</vt:lpstr>
      <vt:lpstr>Courier New</vt:lpstr>
      <vt:lpstr>Symbol</vt:lpstr>
      <vt:lpstr>Times New Roman</vt:lpstr>
      <vt:lpstr>Motyw pakietu Office</vt:lpstr>
      <vt:lpstr>Projekt niestandardowy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MagdaKK</dc:creator>
  <cp:lastModifiedBy>User</cp:lastModifiedBy>
  <cp:revision>215</cp:revision>
  <dcterms:created xsi:type="dcterms:W3CDTF">2019-05-23T10:53:54Z</dcterms:created>
  <dcterms:modified xsi:type="dcterms:W3CDTF">2020-02-21T12:32:44Z</dcterms:modified>
</cp:coreProperties>
</file>